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6"/>
  </p:notesMasterIdLst>
  <p:handoutMasterIdLst>
    <p:handoutMasterId r:id="rId17"/>
  </p:handoutMasterIdLst>
  <p:sldIdLst>
    <p:sldId id="2087" r:id="rId2"/>
    <p:sldId id="293" r:id="rId3"/>
    <p:sldId id="2074" r:id="rId4"/>
    <p:sldId id="2075" r:id="rId5"/>
    <p:sldId id="2085" r:id="rId6"/>
    <p:sldId id="2084" r:id="rId7"/>
    <p:sldId id="2083" r:id="rId8"/>
    <p:sldId id="2082" r:id="rId9"/>
    <p:sldId id="2081" r:id="rId10"/>
    <p:sldId id="2080" r:id="rId11"/>
    <p:sldId id="2079" r:id="rId12"/>
    <p:sldId id="2078" r:id="rId13"/>
    <p:sldId id="2077" r:id="rId14"/>
    <p:sldId id="299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l-Madani, Britta" initials="AB" lastIdx="1" clrIdx="0">
    <p:extLst>
      <p:ext uri="{19B8F6BF-5375-455C-9EA6-DF929625EA0E}">
        <p15:presenceInfo xmlns:p15="http://schemas.microsoft.com/office/powerpoint/2012/main" userId="S-1-5-21-2167508772-3871557885-3661781329-1581" providerId="AD"/>
      </p:ext>
    </p:extLst>
  </p:cmAuthor>
  <p:cmAuthor id="3" name="Koltermann, Saskia" initials="Saskia" lastIdx="15" clrIdx="1">
    <p:extLst>
      <p:ext uri="{19B8F6BF-5375-455C-9EA6-DF929625EA0E}">
        <p15:presenceInfo xmlns:p15="http://schemas.microsoft.com/office/powerpoint/2012/main" userId="Koltermann, Saskia" providerId="None"/>
      </p:ext>
    </p:extLst>
  </p:cmAuthor>
  <p:cmAuthor id="4" name="Krüger, Barbara" initials="KB" lastIdx="1" clrIdx="2">
    <p:extLst>
      <p:ext uri="{19B8F6BF-5375-455C-9EA6-DF929625EA0E}">
        <p15:presenceInfo xmlns:p15="http://schemas.microsoft.com/office/powerpoint/2012/main" userId="S-1-5-21-2167508772-3871557885-3661781329-3129" providerId="AD"/>
      </p:ext>
    </p:extLst>
  </p:cmAuthor>
  <p:cmAuthor id="5" name="Koltermann, Saskia" initials="KS" lastIdx="10" clrIdx="3">
    <p:extLst>
      <p:ext uri="{19B8F6BF-5375-455C-9EA6-DF929625EA0E}">
        <p15:presenceInfo xmlns:p15="http://schemas.microsoft.com/office/powerpoint/2012/main" userId="S-1-5-21-2167508772-3871557885-3661781329-1229" providerId="AD"/>
      </p:ext>
    </p:extLst>
  </p:cmAuthor>
  <p:cmAuthor id="6" name="Fleischhauer, Rainer" initials="FR" lastIdx="5" clrIdx="4">
    <p:extLst>
      <p:ext uri="{19B8F6BF-5375-455C-9EA6-DF929625EA0E}">
        <p15:presenceInfo xmlns:p15="http://schemas.microsoft.com/office/powerpoint/2012/main" userId="S-1-5-21-2167508772-3871557885-3661781329-35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4"/>
    <a:srgbClr val="009036"/>
    <a:srgbClr val="E2001A"/>
    <a:srgbClr val="099036"/>
    <a:srgbClr val="76B828"/>
    <a:srgbClr val="FFFFCC"/>
    <a:srgbClr val="993300"/>
    <a:srgbClr val="55B7AE"/>
    <a:srgbClr val="FFD1D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543" autoAdjust="0"/>
  </p:normalViewPr>
  <p:slideViewPr>
    <p:cSldViewPr>
      <p:cViewPr varScale="1">
        <p:scale>
          <a:sx n="74" d="100"/>
          <a:sy n="74" d="100"/>
        </p:scale>
        <p:origin x="826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26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3E02-18DE-42E1-9DFD-2311BB6BE2D5}" type="datetimeFigureOut">
              <a:rPr lang="de-DE" smtClean="0"/>
              <a:t>27.04.2026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F9B54-6AA7-403D-9300-BBA2933BE8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29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424EC-B4E9-4EB0-83F6-1D33E494FB93}" type="datetimeFigureOut">
              <a:rPr lang="de-DE" smtClean="0"/>
              <a:t>27.04.2026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F6941-7FCE-44F2-9A30-E6D3046E92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5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r>
              <a:rPr lang="de-DE" sz="1200" dirty="0"/>
              <a:t>Sehr geehrte Schulleitung, </a:t>
            </a:r>
          </a:p>
          <a:p>
            <a:pPr marL="0"/>
            <a:r>
              <a:rPr lang="de-DE" sz="1200" dirty="0"/>
              <a:t>die folgenden Folien können Sie dabei unterstützen, die Gremien (wie z. B. die Schulkonferenz) über das Zentrale Schülerfeedback zu informieren und weitere relevante Akteursgruppen einzubeziehen. </a:t>
            </a:r>
          </a:p>
          <a:p>
            <a:pPr marL="0"/>
            <a:r>
              <a:rPr lang="de-DE" sz="1200" dirty="0"/>
              <a:t>Nutzen Sie im Weiteren auch gern die im Portal zur Verfügung gestellten Materialien wie Videos, Prozesschecklisten etc.</a:t>
            </a:r>
          </a:p>
          <a:p>
            <a:pPr marL="0"/>
            <a:endParaRPr lang="de-DE" sz="1200" dirty="0"/>
          </a:p>
          <a:p>
            <a:pPr marL="0"/>
            <a:r>
              <a:rPr lang="de-DE" sz="1200" dirty="0"/>
              <a:t>Die Folien sind z. T. kommentiert. </a:t>
            </a:r>
          </a:p>
          <a:p>
            <a:pPr marL="0"/>
            <a:endParaRPr lang="de-DE" sz="1200" dirty="0"/>
          </a:p>
          <a:p>
            <a:pPr marL="0"/>
            <a:r>
              <a:rPr lang="de-DE" sz="1200" dirty="0"/>
              <a:t>Mit herzlichen Grüßen</a:t>
            </a:r>
          </a:p>
          <a:p>
            <a:pPr marL="0"/>
            <a:r>
              <a:rPr lang="de-DE" sz="1200" dirty="0"/>
              <a:t>Das Team des Fachgebiets 2.1, QUA-LiS NRW</a:t>
            </a:r>
          </a:p>
          <a:p>
            <a:pPr marL="0"/>
            <a:r>
              <a:rPr lang="de-DE" sz="1200" dirty="0"/>
              <a:t>Kontakt: schuelerfeedback@qua-lis.nrw.de</a:t>
            </a:r>
          </a:p>
          <a:p>
            <a:pPr marL="0"/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0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49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04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b="0" i="0" u="none" strike="noStrike" baseline="0" dirty="0">
                <a:latin typeface="BentonSansPro-Regular"/>
              </a:rPr>
              <a:t>Um die Qualitätsentwicklung an Schulen weiter voranzubringen, wurde der </a:t>
            </a:r>
            <a:r>
              <a:rPr lang="de-DE" sz="1800" b="1" i="0" u="none" strike="noStrike" baseline="0" dirty="0">
                <a:latin typeface="BentonSansPro-Bold"/>
              </a:rPr>
              <a:t>Schulkompass NRW 2030 </a:t>
            </a:r>
            <a:r>
              <a:rPr lang="de-DE" sz="1800" b="0" i="0" u="none" strike="noStrike" baseline="0" dirty="0">
                <a:latin typeface="BentonSansPro-Regular"/>
              </a:rPr>
              <a:t>entwickelt: er orientiert sich an wissenschaftlicher Forschung, an Maßnahmen aus erfolgreichen Bundesländern und Staaten und an bewährten Beispielen aus der Schulpraxis.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/>
              <a:t>Der Schulkompass NRW 2030 zielt darauf, Lern- und Bildungserfolge aller Schülerinnen und Schüler zu verbessern.</a:t>
            </a:r>
          </a:p>
          <a:p>
            <a:pPr marL="0" indent="-171450">
              <a:buFontTx/>
              <a:buChar char="-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Schulentwicklung braucht verlässliche Grundlagen. Das Zentrale Schülerfeedback bietet nun die Möglichkeit, systematisch zu erfahren, wie Schülerinnen und Schüler (im Folgenden: </a:t>
            </a:r>
            <a:r>
              <a:rPr lang="de-DE" sz="1200" dirty="0" err="1"/>
              <a:t>SuS</a:t>
            </a:r>
            <a:r>
              <a:rPr lang="de-DE" sz="1200" dirty="0"/>
              <a:t>) bzw. Studierende das Schulleben erleben.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Statt zufälliger, vereinzelter Rückmeldungen erhalten Sie mit dem Zentralen Schülerfeedback ein einheitliches, professionelles Instrument, das Entwicklungschancen eröffnet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5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FontTx/>
              <a:buNone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Systematisch: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 dem Zentralen Schülerfeedback nehmen Sie an einem </a:t>
            </a:r>
            <a:r>
              <a:rPr lang="de-DE" b="0" dirty="0"/>
              <a:t>Verfahren teil, das bereits fertig entwickelt und landesweit erprobt </a:t>
            </a:r>
            <a:r>
              <a:rPr lang="de-DE" b="0" dirty="0">
                <a:solidFill>
                  <a:srgbClr val="FF0000"/>
                </a:solidFill>
              </a:rPr>
              <a:t>wird. Dadurch entsteht für Ihre Schule nur ein </a:t>
            </a:r>
            <a:r>
              <a:rPr lang="de-DE" b="0" dirty="0"/>
              <a:t>minimaler Vorbereitungsaufwand. </a:t>
            </a:r>
          </a:p>
          <a:p>
            <a:pPr marL="0" indent="0" algn="l" defTabSz="914400" rtl="0" eaLnBrk="1" latinLnBrk="0" hangingPunct="1">
              <a:buFontTx/>
              <a:buNone/>
            </a:pPr>
            <a:r>
              <a:rPr lang="de-DE" b="0" dirty="0"/>
              <a:t>Die Standardisierung schafft Vergleichbarkeit und Sicherheit im Ablauf. </a:t>
            </a:r>
          </a:p>
          <a:p>
            <a:pPr marL="457200" lvl="1" indent="0" algn="l" defTabSz="914400" rtl="0" eaLnBrk="1" latinLnBrk="0" hangingPunct="1">
              <a:buFontTx/>
              <a:buNone/>
            </a:pPr>
            <a:endParaRPr lang="de-DE" b="0" dirty="0"/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Fokussiert: 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Das Zentrale Schülerfeedback stellt keine Abfrage von Fachwissen oder eine Bewertung des Unterrichts dar; der Fokus liegt auf anderen Faktoren: Wohlbefinden, Schulkultur und sozial-emotionale Aspekte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z.B. Fühlen sich die Schülerinnen und Schüler an der Schule wohl? Wie ist das Miteinander? </a:t>
            </a:r>
          </a:p>
          <a:p>
            <a:pPr marL="457200" lvl="1" indent="0" algn="l" defTabSz="914400" rtl="0" eaLnBrk="1" latinLnBrk="0" hangingPunct="1">
              <a:buFontTx/>
              <a:buNone/>
            </a:pPr>
            <a:endParaRPr lang="de-DE" b="0" dirty="0"/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Datengestützt: 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Das Portal zum Zentralen Schülerfeedback liefert automatisch aufbereitete Ergebnisse. Daten sind dabei kein Selbstzweck und kein Ranking, sondern der Startpunkt für Gespräche und abzuleitende Maßnahmen: Wo stehen wir als Schule? Wo drückt (unseren Schülerinnen und Schülern ) der Schuh?</a:t>
            </a:r>
          </a:p>
          <a:p>
            <a:pPr marL="0" lvl="0" indent="0" algn="l" defTabSz="914400" rtl="0" eaLnBrk="1" latinLnBrk="0" hangingPunct="1">
              <a:buFontTx/>
              <a:buNone/>
            </a:pPr>
            <a:r>
              <a:rPr lang="de-DE" b="0" dirty="0"/>
              <a:t>Diese Daten sollen primär der </a:t>
            </a:r>
            <a:r>
              <a:rPr lang="de-DE" b="0" i="1" dirty="0"/>
              <a:t>internen</a:t>
            </a:r>
            <a:r>
              <a:rPr lang="de-DE" b="0" dirty="0"/>
              <a:t> Weiterentwicklung dienen.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05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Das Zentrale Schülerfeedback ist </a:t>
            </a:r>
            <a:r>
              <a:rPr lang="de-DE" sz="1200" b="1" dirty="0"/>
              <a:t>kein Instrument zur Bewertung einzelner Lehrkräfte!</a:t>
            </a:r>
            <a:r>
              <a:rPr lang="de-DE" sz="1200" dirty="0"/>
              <a:t> Es dient ausschließlich der gemeinsamen Schulentwicklung.</a:t>
            </a:r>
          </a:p>
          <a:p>
            <a:pPr marL="628650" marR="0" lvl="1" indent="-171450" algn="l" defTabSz="914400" rtl="0" eaLnBrk="1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Es enthält keine individuellen Leistungsbeurteilungen und auch keine Vergleiche zwischen Lehrkräften.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44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Folgende positive Aspekte sind mit dem Zentralen Schülerfeedback verbunden: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Reflexionsgrundlage: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Neben den Beobachtungen einer Lehrkraft, wie es in einer Klasse oder an der Schule läuft, liefert das Schülerfeedback dazu anonyme Daten, um dieses Gefühl zu überprüfen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Daten ersetzen nicht unsere/Ihre/die pädagogische Intuition 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Gegenteil: professionelles Urteil ist unverzichtbar, um die Ergebnisse überhaupt einordnen zu können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Feedback ist ein Werkzeug für Sie/uns, nicht ein Urteil über Sie/uns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Merriweather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Schülerperspektive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Lehrkräfte sehen Unterricht durch die Brille von Didaktik und Lehrplan – </a:t>
            </a:r>
            <a:r>
              <a:rPr lang="de-DE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SuS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 sehen ihn durch die Brille des Erlebens und der Emotionen.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Wahrnehmungen verschiedener Personen(gruppen) können auseinanderklaffen. Das ist üblich und nicht schlimm.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Feedback kann uns helfen, die Lücke zu schließen und ein möglichst vollständiges Bild zu bekommen.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kern="1200" dirty="0">
              <a:solidFill>
                <a:schemeClr val="tx1"/>
              </a:solidFill>
              <a:latin typeface="+mn-lt"/>
              <a:ea typeface="+mn-ea"/>
              <a:cs typeface="+mn-cs"/>
              <a:sym typeface="Merriweather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Partizipation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SuS</a:t>
            </a: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 werden um ihr Feedback gebeten und damit ernst genommen, so dass sie Verantwortung übernehmen können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Feedback als Signal der Wertschätzung an die Schülerschaft: 'Eure Meinung zählt‘</a:t>
            </a:r>
          </a:p>
          <a:p>
            <a:pPr marL="628650" marR="0" lvl="1" indent="-17145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erriweather"/>
              </a:rPr>
              <a:t>stärkt Bindung an die Schule und fördert eine Kultur, in der wir miteinander statt übereinander reden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109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00"/>
              </a:lnSpc>
            </a:pPr>
            <a:r>
              <a:rPr lang="de-DE" sz="1800" b="0" dirty="0">
                <a:solidFill>
                  <a:srgbClr val="1F3864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Für die einzelnen Prozessschritte nutzen Sie gern auch das mit der Schulmail versendete Dokument: </a:t>
            </a:r>
          </a:p>
          <a:p>
            <a:pPr>
              <a:lnSpc>
                <a:spcPts val="1600"/>
              </a:lnSpc>
            </a:pPr>
            <a:r>
              <a:rPr lang="de-DE" sz="1800" b="1" dirty="0">
                <a:solidFill>
                  <a:srgbClr val="1F3864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„Auf einen Blick: Wichtige Informationen zum Start des Zentralen Schülerfeedbacks in der Schule“</a:t>
            </a:r>
            <a:r>
              <a:rPr lang="de-DE" sz="1800" dirty="0"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dirty="0"/>
              <a:t>Darin finden Sie detailliertere Ausführungen zu den einzelnen Phasen.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137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Zentralen Schülerfeedback ergeben sich drei Rollen: 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Schulleitung (koordinierende Person): ggf. Delegation an eine „koordinierende Person“</a:t>
            </a:r>
          </a:p>
          <a:p>
            <a:pPr marL="171450" indent="-171450">
              <a:buFontTx/>
              <a:buChar char="-"/>
            </a:pPr>
            <a:r>
              <a:rPr lang="de-DE" dirty="0"/>
              <a:t>Lehrkräfte: Ergänzt die Befragung(en) z. B. um die Anzahl der Schülerinnen und Schüler, die teilnehmen sollen für ihre Klasse(n) und führt die Befragung(en) durch</a:t>
            </a:r>
          </a:p>
          <a:p>
            <a:pPr marL="171450" indent="-171450">
              <a:buFontTx/>
              <a:buChar char="-"/>
            </a:pPr>
            <a:r>
              <a:rPr lang="de-DE" dirty="0"/>
              <a:t>Schülerinnen und Schüler bzw. Studierende nehmen über eine Gruppen-TAN an der Befragung teil und zwar anonym – keine Rückschlüsse auf einzelne Personen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Informationen zum Prozess und den Aufgaben erhalten Sie auf der folgenden Folie. Genauere Beschreibungen bieten die Erklärvideos.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004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F6941-7FCE-44F2-9A30-E6D3046E92C8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11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83" y="2324497"/>
            <a:ext cx="8638380" cy="1344279"/>
          </a:xfrm>
        </p:spPr>
        <p:txBody>
          <a:bodyPr wrap="square" rIns="907200">
            <a:spAutoFit/>
          </a:bodyPr>
          <a:lstStyle>
            <a:lvl1pPr>
              <a:lnSpc>
                <a:spcPts val="5401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390" y="4393681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309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3"/>
            <a:ext cx="5400673" cy="982116"/>
          </a:xfrm>
        </p:spPr>
        <p:txBody>
          <a:bodyPr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79" y="2841777"/>
            <a:ext cx="5400673" cy="63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0E4D2-404B-56B9-7BA9-BF2E67C29E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1179" y="3476067"/>
            <a:ext cx="5400673" cy="2447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BA7AC38-FE52-45CB-8D8C-41CB6012BFDC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EEC1BD-7788-4321-8813-698ED16BABD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BDF1EC-CCD7-427E-8A68-E7D63DA7829D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029" y="1811531"/>
            <a:ext cx="755015" cy="76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nhaltsplatzhalter 4">
            <a:extLst>
              <a:ext uri="{FF2B5EF4-FFF2-40B4-BE49-F238E27FC236}">
                <a16:creationId xmlns:a16="http://schemas.microsoft.com/office/drawing/2014/main" id="{2E925889-A1A9-4A18-9E5E-3A8C618BBEBD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97662" y="5147910"/>
            <a:ext cx="806450" cy="8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ullets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02" y="2163600"/>
            <a:ext cx="5084244" cy="475200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C4D16B5-2A58-A576-F9F3-01187B9D049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77602" y="2721929"/>
            <a:ext cx="5084244" cy="63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F6B1D8-3690-8A4C-B5F4-EF653B03D4C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547" y="3356218"/>
            <a:ext cx="5084244" cy="2391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572" indent="-228572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228572" indent="-228572">
              <a:lnSpc>
                <a:spcPts val="2249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3ABF5F6-C5E8-4D2A-9E37-2D79F2F2EEC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1B1A2A-51C9-4382-A63A-40C027FC0B10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40F8A717-3EB7-4B6C-B248-09CA04382F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400" y="5301208"/>
            <a:ext cx="527767" cy="524835"/>
          </a:xfrm>
          <a:prstGeom prst="rect">
            <a:avLst/>
          </a:prstGeom>
        </p:spPr>
      </p:pic>
      <p:pic>
        <p:nvPicPr>
          <p:cNvPr id="12" name="Inhaltsplatzhalter 6">
            <a:extLst>
              <a:ext uri="{FF2B5EF4-FFF2-40B4-BE49-F238E27FC236}">
                <a16:creationId xmlns:a16="http://schemas.microsoft.com/office/drawing/2014/main" id="{F22400F2-8C1E-493E-BF6C-03C8399B3D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306" y="1844824"/>
            <a:ext cx="484326" cy="4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ullets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02" y="2164305"/>
            <a:ext cx="5084244" cy="982116"/>
          </a:xfrm>
        </p:spPr>
        <p:txBody>
          <a:bodyPr wrap="squar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97CCE2-923D-84A8-671C-92BC6ABC518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77327" y="3229549"/>
            <a:ext cx="5084244" cy="6342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C2B7DD-070A-8DB4-3CBE-5A5A82A15AF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77271" y="3863847"/>
            <a:ext cx="5084244" cy="192793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572" indent="-228572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5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228572" indent="-228572">
              <a:lnSpc>
                <a:spcPts val="2249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pic>
        <p:nvPicPr>
          <p:cNvPr id="22" name="Inhaltsplatzhalter 4">
            <a:extLst>
              <a:ext uri="{FF2B5EF4-FFF2-40B4-BE49-F238E27FC236}">
                <a16:creationId xmlns:a16="http://schemas.microsoft.com/office/drawing/2014/main" id="{7CB25007-5A2A-4007-96C4-B901CB17A6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226" y="6170848"/>
            <a:ext cx="938252" cy="36334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08509B8-27F3-4626-88B2-699177E263DF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F77BE13-625B-4FF0-9D5F-E8DECD1D7C32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5" name="Inhaltsplatzhalter 6">
            <a:extLst>
              <a:ext uri="{FF2B5EF4-FFF2-40B4-BE49-F238E27FC236}">
                <a16:creationId xmlns:a16="http://schemas.microsoft.com/office/drawing/2014/main" id="{05A339F6-0E0A-4093-AB52-4AE91FFC5B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306" y="1844824"/>
            <a:ext cx="484326" cy="47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ox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7"/>
            <a:ext cx="540067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179" y="2333128"/>
            <a:ext cx="5400673" cy="670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97"/>
              </a:lnSpc>
              <a:spcAft>
                <a:spcPts val="2497"/>
              </a:spcAft>
              <a:buClrTx/>
              <a:buSzPct val="100000"/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9924" y="1844683"/>
            <a:ext cx="5862076" cy="5013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80" y="3781199"/>
            <a:ext cx="5400673" cy="1495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228572" indent="-228572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228572" indent="-228572">
              <a:buFont typeface="Open Sans ExtraBold" pitchFamily="2" charset="0"/>
              <a:buChar char="•"/>
              <a:defRPr/>
            </a:lvl2pPr>
            <a:lvl3pPr marL="228572" indent="-228572">
              <a:buFont typeface="Open Sans ExtraBold" pitchFamily="2" charset="0"/>
              <a:buChar char="•"/>
              <a:defRPr/>
            </a:lvl3pPr>
            <a:lvl4pPr marL="228572" indent="-228572">
              <a:buFont typeface="Open Sans ExtraBold" pitchFamily="2" charset="0"/>
              <a:buChar char="•"/>
              <a:defRPr/>
            </a:lvl4pPr>
            <a:lvl5pPr marL="228572" indent="-228572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729" y="5507952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95234" y="4102098"/>
            <a:ext cx="471301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093" y="4464000"/>
            <a:ext cx="1488283" cy="393896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5E1FEFE-8BDA-4DFF-A374-4AF0B321DA5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BA00E48-41DE-4F4E-8CE2-2E27ABF92FF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Box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3"/>
            <a:ext cx="5400673" cy="982116"/>
          </a:xfrm>
        </p:spPr>
        <p:txBody>
          <a:bodyPr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179" y="2841777"/>
            <a:ext cx="5400673" cy="670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97"/>
              </a:lnSpc>
              <a:spcAft>
                <a:spcPts val="2497"/>
              </a:spcAft>
              <a:buClrTx/>
              <a:buSzPct val="100000"/>
              <a:buFontTx/>
              <a:buNone/>
              <a:defRPr sz="2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29924" y="1844683"/>
            <a:ext cx="5862076" cy="5013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80" y="3864328"/>
            <a:ext cx="5400673" cy="1495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228572" indent="-228572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228572" indent="-228572">
              <a:buFont typeface="Open Sans ExtraBold" pitchFamily="2" charset="0"/>
              <a:buChar char="•"/>
              <a:defRPr/>
            </a:lvl2pPr>
            <a:lvl3pPr marL="228572" indent="-228572">
              <a:buFont typeface="Open Sans ExtraBold" pitchFamily="2" charset="0"/>
              <a:buChar char="•"/>
              <a:defRPr/>
            </a:lvl3pPr>
            <a:lvl4pPr marL="228572" indent="-228572">
              <a:buFont typeface="Open Sans ExtraBold" pitchFamily="2" charset="0"/>
              <a:buChar char="•"/>
              <a:defRPr/>
            </a:lvl4pPr>
            <a:lvl5pPr marL="228572" indent="-228572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729" y="5507952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093" y="4464000"/>
            <a:ext cx="1488283" cy="393896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95234" y="4102098"/>
            <a:ext cx="471301" cy="46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96EFA3C-8226-40F6-A7E5-9F2367E7C10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C7C4126-6CC4-4086-A242-80162EA998A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5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7"/>
            <a:ext cx="540067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79" y="2568603"/>
            <a:ext cx="5400673" cy="1126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330167" y="1844675"/>
            <a:ext cx="5400673" cy="4084638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E4324F4-5FAD-4BCC-982C-7572D18A759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B14581-CC22-418F-86E4-ED2CFFAEBF3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61177" y="2885408"/>
            <a:ext cx="11269663" cy="2996207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58ACA3-EA3F-9E46-DA0A-CE13A2590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7" y="1776537"/>
            <a:ext cx="1126966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C8F7B3-8516-E081-6EC6-D8B1C4E9E67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1177" y="2333780"/>
            <a:ext cx="11269663" cy="30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F8AF698-4765-4B85-A732-0D25D3FE275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7905B2-2C9B-41D5-8FFB-4E4FF7F9340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461177" y="2495227"/>
            <a:ext cx="11269663" cy="3386380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D58ACA3-EA3F-9E46-DA0A-CE13A2590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7" y="1776537"/>
            <a:ext cx="1126966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960201-4C72-4216-AF39-877CB10951D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DDEF4CC-C497-4133-B082-A4180EA528C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6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9CD6C1-CA2D-4BA2-C020-2B83B3F743E3}"/>
              </a:ext>
            </a:extLst>
          </p:cNvPr>
          <p:cNvSpPr/>
          <p:nvPr userDrawn="1"/>
        </p:nvSpPr>
        <p:spPr>
          <a:xfrm>
            <a:off x="0" y="8"/>
            <a:ext cx="12192000" cy="5881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0179A4B-36FD-4F9E-8D61-1A0D85EBED4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74A9B9-D252-4BE9-ACF8-400E99C37CC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09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3"/>
            <a:ext cx="5400673" cy="1084142"/>
          </a:xfrm>
        </p:spPr>
        <p:txBody>
          <a:bodyPr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4104676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1179" y="3070803"/>
            <a:ext cx="5400673" cy="112639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033" y="5988249"/>
            <a:ext cx="4446495" cy="4428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ClrTx/>
              <a:buSzPct val="100000"/>
              <a:buFontTx/>
              <a:buNone/>
              <a:defRPr sz="1001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buClrTx/>
              <a:buSzPct val="100000"/>
              <a:buFontTx/>
              <a:buNone/>
              <a:defRPr sz="1001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906C49DD-F885-4CAB-D025-E7B1EEE9DC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6330167" y="1844675"/>
            <a:ext cx="5400673" cy="4084638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C9F81B3-8797-45ED-BBAD-7F99B1054BF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AD9F04B-89DD-4C35-9131-46EB646BC35D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1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 Bild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83" y="2324493"/>
            <a:ext cx="8638380" cy="651781"/>
          </a:xfrm>
        </p:spPr>
        <p:txBody>
          <a:bodyPr wrap="square" rIns="540000">
            <a:spAutoFit/>
          </a:bodyPr>
          <a:lstStyle>
            <a:lvl1pPr>
              <a:lnSpc>
                <a:spcPts val="5401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2C854BFE-6242-2F24-8BAC-CD830AC5BC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3290" y="3022247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F6C248-85F7-4FE6-9975-EB3443D84A3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E261D9-D2DB-4B9E-A75C-05DF90A1E0F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13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ABEEBE2-E920-0B5C-64D6-2C447D202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808" y="644530"/>
            <a:ext cx="4645025" cy="5023339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24499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5001" y="2532868"/>
            <a:ext cx="5699546" cy="1179810"/>
          </a:xfrm>
        </p:spPr>
        <p:txBody>
          <a:bodyPr wrap="none" rIns="720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E04981-266E-2711-6C86-0A64F1981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F16BF5-4A66-907F-5919-6321E45C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8640960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A78497-33D7-CAD0-652F-088D1CD9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BAB9FE8-3AA7-4AE9-9112-F0EFC4267C9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7F3FCE7-189E-4167-B71F-32B732AFDD8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6" name="Inhaltsplatzhalter 4">
            <a:extLst>
              <a:ext uri="{FF2B5EF4-FFF2-40B4-BE49-F238E27FC236}">
                <a16:creationId xmlns:a16="http://schemas.microsoft.com/office/drawing/2014/main" id="{8B54F5DA-E7A8-4EB1-956D-65D10EA7A3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674" y="4971632"/>
            <a:ext cx="887735" cy="8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54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F0367-3950-D9AA-2D57-24FF3F556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608" y="2870711"/>
            <a:ext cx="5592713" cy="558294"/>
          </a:xfrm>
        </p:spPr>
        <p:txBody>
          <a:bodyPr wrap="none" rIns="792000" anchor="b" anchorCtr="0">
            <a:sp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C37901-93F1-C10A-8F00-60198CF4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9" y="3691801"/>
            <a:ext cx="5162301" cy="1891902"/>
          </a:xfrm>
          <a:prstGeom prst="rect">
            <a:avLst/>
          </a:prstGeom>
        </p:spPr>
        <p:txBody>
          <a:bodyPr vert="horz" wrap="none" lIns="630000" tIns="0" rIns="720000" bIns="72000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buFontTx/>
              <a:buNone/>
              <a:defRPr sz="2000" b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F6EAED-574F-4D6E-9DD7-7A85A6AAA59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32969D-8B24-4817-83CD-0C8143D37FF8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658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212F97-348F-CD0C-E041-97FD2CC6D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1169" y="6177757"/>
            <a:ext cx="1314351" cy="270000"/>
          </a:xfrm>
          <a:prstGeom prst="rect">
            <a:avLst/>
          </a:prstGeom>
        </p:spPr>
        <p:txBody>
          <a:bodyPr/>
          <a:lstStyle/>
          <a:p>
            <a:fld id="{C1D41124-2E1E-4068-ACA4-904791487A13}" type="datetime1">
              <a:rPr lang="de-DE" smtClean="0"/>
              <a:pPr/>
              <a:t>27.04.2026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7CE122-48EC-B60C-AC55-F773C120D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5520" y="6177757"/>
            <a:ext cx="8640960" cy="27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Präsentationstitel Lorem Ipsum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5F950-A992-2A3B-DD84-DAC9D6A5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6885D1-2073-4099-A87E-AD010601BB9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1FDCDC1-72FB-4469-82DD-527E46D0F28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0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_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627D9CD-ECC1-4943-99D8-7A88A0244D3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DD70D7-C583-4D68-8926-FF2BD5B095D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09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29B4F11-A586-8794-44C6-83DB43DF3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4596" y="6356358"/>
            <a:ext cx="8207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fld id="{BD55EF62-6C11-432A-B6B1-8FDA77A756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83CC2F-83C4-7531-D8E2-0A9610A77609}"/>
              </a:ext>
            </a:extLst>
          </p:cNvPr>
          <p:cNvSpPr/>
          <p:nvPr userDrawn="1"/>
        </p:nvSpPr>
        <p:spPr>
          <a:xfrm>
            <a:off x="0" y="8"/>
            <a:ext cx="12192000" cy="6328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FD4292-D2FD-4E6C-8520-FD9DC772B23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1165C5-A23E-42E9-9DC9-4E825AF157C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 Bild_2zeil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EB216DDE-1498-78EF-098A-F006E0A3A7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393" y="3707964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BFC481-68CA-46A7-9B37-24C2A2A64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18F8A89-B1B8-4732-BB07-BDDB285EA751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7CBF530-DC21-464D-8659-F34848D8906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44683"/>
            <a:ext cx="12192000" cy="50133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83" y="2324493"/>
            <a:ext cx="8638380" cy="651781"/>
          </a:xfrm>
        </p:spPr>
        <p:txBody>
          <a:bodyPr wrap="square" rIns="540000">
            <a:spAutoFit/>
          </a:bodyPr>
          <a:lstStyle>
            <a:lvl1pPr>
              <a:lnSpc>
                <a:spcPts val="5401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390" y="4393681"/>
            <a:ext cx="7341809" cy="1413570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2798"/>
              </a:lnSpc>
              <a:spcAft>
                <a:spcPts val="751"/>
              </a:spcAft>
              <a:defRPr sz="23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59C0625-7A34-4465-887F-3DE1004DA5E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A9884F1-D9F4-4C72-B4FF-65B226363CB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A18564EA-AF32-F40D-A7BF-232D5678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5" y="2666714"/>
            <a:ext cx="8361403" cy="1712563"/>
          </a:xfrm>
        </p:spPr>
        <p:txBody>
          <a:bodyPr wrap="none" lIns="720000" tIns="630000" rIns="720000" bIns="558000" anchor="ctr" anchorCtr="0"/>
          <a:lstStyle>
            <a:lvl1pPr>
              <a:lnSpc>
                <a:spcPts val="3959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5ED0DE-44CE-4BA5-847A-D6913CA7B01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06B135-00F2-48DE-AD86-DA05DD6BFA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9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6" y="1776539"/>
            <a:ext cx="4792979" cy="512961"/>
          </a:xfrm>
        </p:spPr>
        <p:txBody>
          <a:bodyPr wrap="none">
            <a:sp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DFD66D-7CEA-AC81-5FFE-E8D970335F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7" y="2583015"/>
            <a:ext cx="11269663" cy="3339086"/>
          </a:xfrm>
          <a:prstGeom prst="rect">
            <a:avLst/>
          </a:prstGeom>
        </p:spPr>
        <p:txBody>
          <a:bodyPr vert="horz" lIns="0" tIns="0" rIns="0" bIns="0" numCol="2" spcCol="921600" rtlCol="0">
            <a:noAutofit/>
          </a:bodyPr>
          <a:lstStyle>
            <a:lvl1pPr marL="457145" indent="-457145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914292" indent="-457145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lphaL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1371439" indent="-457145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romanU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371430" indent="-371430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371430" indent="-371430">
              <a:lnSpc>
                <a:spcPts val="2401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6B06E7-A711-45C9-88B9-903DDE03CD6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EF3775-A6D2-4844-8C3A-E130619EE80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BBDC111-116B-BD2D-F443-21BF28E6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44683"/>
            <a:ext cx="12192000" cy="50133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6" y="2237993"/>
            <a:ext cx="4792979" cy="512961"/>
          </a:xfrm>
        </p:spPr>
        <p:txBody>
          <a:bodyPr wrap="none">
            <a:spAutoFit/>
          </a:bodyPr>
          <a:lstStyle>
            <a:lvl1pPr>
              <a:lnSpc>
                <a:spcPts val="3991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77" y="3043605"/>
            <a:ext cx="11269663" cy="923330"/>
          </a:xfrm>
          <a:prstGeom prst="rect">
            <a:avLst/>
          </a:prstGeom>
        </p:spPr>
        <p:txBody>
          <a:bodyPr vert="horz" wrap="square" lIns="0" tIns="0" rIns="0" bIns="0" numCol="2" spcCol="921600" rtlCol="0">
            <a:spAutoFit/>
          </a:bodyPr>
          <a:lstStyle>
            <a:lvl1pPr marL="457145" indent="-457145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2000" b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914292" indent="-457145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lphaL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1371439" indent="-457145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romanU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371430" indent="-371430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371430" indent="-371430">
              <a:lnSpc>
                <a:spcPts val="2401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2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C443F46-382F-4334-8DF4-C453460AF99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C3EACB-1CF1-44FC-A9F7-1E41C6602CA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7CE8522C-4C8B-4B68-89FB-19E767276B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2584" y="2953544"/>
            <a:ext cx="484326" cy="475456"/>
          </a:xfrm>
          <a:prstGeom prst="rect">
            <a:avLst/>
          </a:prstGeom>
        </p:spPr>
      </p:pic>
      <p:pic>
        <p:nvPicPr>
          <p:cNvPr id="11" name="Inhaltsplatzhalter 4">
            <a:extLst>
              <a:ext uri="{FF2B5EF4-FFF2-40B4-BE49-F238E27FC236}">
                <a16:creationId xmlns:a16="http://schemas.microsoft.com/office/drawing/2014/main" id="{4DCF501F-DE27-48E9-BA87-86C7E02489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176" y="5805264"/>
            <a:ext cx="527767" cy="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9" y="1776537"/>
            <a:ext cx="540067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1179" y="2333780"/>
            <a:ext cx="5400673" cy="30668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9801" y="1924186"/>
            <a:ext cx="5320800" cy="392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1179" y="2884939"/>
            <a:ext cx="5400673" cy="3038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18EBFD0-A4F4-4597-B456-5104E3FB901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998770E-F9DE-4977-9CDA-EECE3194EFA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30D628DA-1834-410A-AA01-7390B8943B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80576" y="1873424"/>
            <a:ext cx="484326" cy="475456"/>
          </a:xfrm>
          <a:prstGeom prst="rect">
            <a:avLst/>
          </a:prstGeom>
        </p:spPr>
      </p:pic>
      <p:pic>
        <p:nvPicPr>
          <p:cNvPr id="15" name="Inhaltsplatzhalter 4">
            <a:extLst>
              <a:ext uri="{FF2B5EF4-FFF2-40B4-BE49-F238E27FC236}">
                <a16:creationId xmlns:a16="http://schemas.microsoft.com/office/drawing/2014/main" id="{A7ECA28F-FBEC-4655-846B-0269803F1C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0150" y="5402014"/>
            <a:ext cx="527767" cy="5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6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177" y="1776537"/>
            <a:ext cx="11269663" cy="512961"/>
          </a:xfrm>
        </p:spPr>
        <p:txBody>
          <a:bodyPr wrap="none">
            <a:noAutofit/>
          </a:bodyPr>
          <a:lstStyle>
            <a:lvl1pPr>
              <a:lnSpc>
                <a:spcPts val="3991"/>
              </a:lnSpc>
              <a:defRPr sz="35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61177" y="2333780"/>
            <a:ext cx="11269663" cy="306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ts val="2497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1177" y="2884939"/>
            <a:ext cx="11269663" cy="3038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2249"/>
              </a:lnSpc>
              <a:spcBef>
                <a:spcPts val="0"/>
              </a:spcBef>
              <a:buFontTx/>
              <a:buNone/>
              <a:defRPr sz="15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1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8ADCEE-9CCB-4268-8BEE-E4862C1A364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B84D43-C7AA-4234-AC86-CEAB9AAFCF9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Relationship Id="rId30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169" y="1844681"/>
            <a:ext cx="8131175" cy="58990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346" y="3573836"/>
            <a:ext cx="5400673" cy="19597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560" y="6177757"/>
            <a:ext cx="594272" cy="27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500" b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7A6FE13-904E-449A-A541-DDCF9A54A9A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76497" y="1042853"/>
            <a:ext cx="861024" cy="329162"/>
          </a:xfrm>
          <a:prstGeom prst="rect">
            <a:avLst/>
          </a:prstGeom>
        </p:spPr>
      </p:pic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F115945D-4907-42C2-8A41-42AC96437D17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23343" y="6160842"/>
            <a:ext cx="938252" cy="36334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676D5EE-BA07-45D4-AB69-DCB162557144}"/>
              </a:ext>
            </a:extLst>
          </p:cNvPr>
          <p:cNvPicPr>
            <a:picLocks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540000" y="180000"/>
            <a:ext cx="2394000" cy="777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CF6F838-2905-4A8E-9C0A-5EF21CC21118}"/>
              </a:ext>
            </a:extLst>
          </p:cNvPr>
          <p:cNvPicPr/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0" y="298800"/>
            <a:ext cx="2131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3" r:id="rId24"/>
  </p:sldLayoutIdLst>
  <p:hf hdr="0"/>
  <p:txStyles>
    <p:titleStyle>
      <a:lvl1pPr algn="l" defTabSz="914292" rtl="0" eaLnBrk="1" latinLnBrk="0" hangingPunct="1">
        <a:lnSpc>
          <a:spcPts val="456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Open Sans ExtraBold" pitchFamily="2" charset="0"/>
          <a:cs typeface="Open Sans ExtraBold" pitchFamily="2" charset="0"/>
        </a:defRPr>
      </a:lvl1pPr>
    </p:titleStyle>
    <p:bodyStyle>
      <a:lvl1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292" rtl="0" eaLnBrk="1" latinLnBrk="0" hangingPunct="1">
        <a:lnSpc>
          <a:spcPts val="2249"/>
        </a:lnSpc>
        <a:spcBef>
          <a:spcPts val="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3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0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5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4" indent="-228572" algn="l" defTabSz="91429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9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5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1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7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2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7" algn="l" defTabSz="91429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pos="578" userDrawn="1">
          <p15:clr>
            <a:srgbClr val="F26B43"/>
          </p15:clr>
        </p15:guide>
        <p15:guide id="4" pos="14779" userDrawn="1">
          <p15:clr>
            <a:srgbClr val="F26B43"/>
          </p15:clr>
        </p15:guide>
        <p15:guide id="5" orient="horz" pos="1735" userDrawn="1">
          <p15:clr>
            <a:srgbClr val="F26B43"/>
          </p15:clr>
        </p15:guide>
        <p15:guide id="6" orient="horz" pos="2324" userDrawn="1">
          <p15:clr>
            <a:srgbClr val="F26B43"/>
          </p15:clr>
        </p15:guide>
        <p15:guide id="7" pos="581" userDrawn="1">
          <p15:clr>
            <a:srgbClr val="F26B43"/>
          </p15:clr>
        </p15:guide>
        <p15:guide id="8" orient="horz" pos="8062" userDrawn="1">
          <p15:clr>
            <a:srgbClr val="F26B43"/>
          </p15:clr>
        </p15:guide>
        <p15:guide id="9" pos="7975" userDrawn="1">
          <p15:clr>
            <a:srgbClr val="F26B43"/>
          </p15:clr>
        </p15:guide>
        <p15:guide id="10" pos="73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chuelerfeedback-nrw.de/de_DE/start/unterstuetzung/auswertung.html" TargetMode="External"/><Relationship Id="rId4" Type="http://schemas.openxmlformats.org/officeDocument/2006/relationships/hyperlink" Target="https://www.schuelerfeedback-nrw.de/de_DE/start/unterstuetzung/durchfuehrung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url.nrw/Feedback-ueber-Edkimo" TargetMode="External"/><Relationship Id="rId5" Type="http://schemas.openxmlformats.org/officeDocument/2006/relationships/hyperlink" Target="mailto:schuelerfeedback@qua-lis.nrw.de" TargetMode="External"/><Relationship Id="rId4" Type="http://schemas.openxmlformats.org/officeDocument/2006/relationships/hyperlink" Target="http://www.qua-lis.nrw.d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533C2EA-2B3D-E87A-E107-15B8C4701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391" y="2700711"/>
            <a:ext cx="8533626" cy="685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AFC334-2A5C-AD57-1D16-6A2430E0F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389" y="2065955"/>
            <a:ext cx="7586127" cy="727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157AD3-B2B7-2B3C-A5A4-23B7F4D512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52000" y="6420600"/>
            <a:ext cx="2340000" cy="437400"/>
          </a:xfrm>
        </p:spPr>
        <p:txBody>
          <a:bodyPr lIns="108000" tIns="108000" rIns="108000" bIns="108000">
            <a:spAutoFit/>
          </a:bodyPr>
          <a:lstStyle/>
          <a:p>
            <a:pPr lvl="1"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</a:rPr>
              <a:t>QUA-LiS NRW, März 2026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8ADAE5-BD5A-818E-C574-74CE99D5A7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3850" y="2060848"/>
            <a:ext cx="7619300" cy="35394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Schulkompass NRW 2030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Zentrales Schülerfeedback</a:t>
            </a:r>
            <a:br>
              <a:rPr lang="de-DE" dirty="0">
                <a:solidFill>
                  <a:schemeClr val="bg1"/>
                </a:solidFill>
              </a:rPr>
            </a:br>
            <a:br>
              <a:rPr lang="de-DE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br>
              <a:rPr lang="de-DE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sz="4000" dirty="0">
                <a:solidFill>
                  <a:srgbClr val="003064"/>
                </a:solidFill>
                <a:latin typeface="+mn-lt"/>
                <a:ea typeface="Open Sans ExtraBold" pitchFamily="2" charset="0"/>
                <a:cs typeface="Open Sans ExtraBold" pitchFamily="2" charset="0"/>
              </a:rPr>
              <a:t>Gemeinsam Schule weiterentwickeln</a:t>
            </a:r>
            <a:endParaRPr lang="de-DE" dirty="0">
              <a:solidFill>
                <a:srgbClr val="003064"/>
              </a:solidFill>
              <a:latin typeface="+mn-l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652D69-7F37-E080-3A52-72A35B2C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61169" y="5060072"/>
            <a:ext cx="817200" cy="817200"/>
            <a:chOff x="14712140" y="4036080"/>
            <a:chExt cx="1634400" cy="1634400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4390E27-06C5-7CEB-8789-F2D6A17C7E9E}"/>
                </a:ext>
              </a:extLst>
            </p:cNvPr>
            <p:cNvSpPr/>
            <p:nvPr userDrawn="1"/>
          </p:nvSpPr>
          <p:spPr>
            <a:xfrm rot="10800000">
              <a:off x="16165704" y="4036080"/>
              <a:ext cx="180836" cy="163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A54D610-5594-A02D-D642-7CFE8EE85E8E}"/>
                </a:ext>
              </a:extLst>
            </p:cNvPr>
            <p:cNvSpPr/>
            <p:nvPr userDrawn="1"/>
          </p:nvSpPr>
          <p:spPr>
            <a:xfrm rot="5400000">
              <a:off x="15438922" y="3309298"/>
              <a:ext cx="180836" cy="163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6E0375E-848A-44BA-8BBE-AA530B122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502722" y="1973378"/>
            <a:ext cx="725400" cy="725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BBDDFBD-6E39-45FC-92C9-DB03B66C86F6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B94A8766-F73E-40E6-9E5F-ECCE2D267DCE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900" dirty="0"/>
            </a:p>
          </p:txBody>
        </p:sp>
      </p:grpSp>
      <p:sp>
        <p:nvSpPr>
          <p:cNvPr id="15" name="Rechteck 14">
            <a:extLst>
              <a:ext uri="{FF2B5EF4-FFF2-40B4-BE49-F238E27FC236}">
                <a16:creationId xmlns:a16="http://schemas.microsoft.com/office/drawing/2014/main" id="{13E4A650-B3D3-4EA0-A145-FEFEAC268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391" y="3340141"/>
            <a:ext cx="8533626" cy="685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   schuelerfeedback-nrw.de</a:t>
            </a: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4AABEBA-C0D8-40F2-8152-CEA9269B6855}"/>
              </a:ext>
            </a:extLst>
          </p:cNvPr>
          <p:cNvGrpSpPr/>
          <p:nvPr/>
        </p:nvGrpSpPr>
        <p:grpSpPr>
          <a:xfrm>
            <a:off x="571500" y="2376000"/>
            <a:ext cx="11049000" cy="4521983"/>
            <a:chOff x="571500" y="2376000"/>
            <a:chExt cx="11049000" cy="4521983"/>
          </a:xfrm>
        </p:grpSpPr>
        <p:pic>
          <p:nvPicPr>
            <p:cNvPr id="3" name="Google Shape;164;p19" descr="image.png">
              <a:extLst>
                <a:ext uri="{FF2B5EF4-FFF2-40B4-BE49-F238E27FC236}">
                  <a16:creationId xmlns:a16="http://schemas.microsoft.com/office/drawing/2014/main" id="{BEB79982-1394-44A4-86A7-EA780000FB0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1500" y="2376000"/>
              <a:ext cx="5286375" cy="424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65;p19" descr="image.png">
              <a:extLst>
                <a:ext uri="{FF2B5EF4-FFF2-40B4-BE49-F238E27FC236}">
                  <a16:creationId xmlns:a16="http://schemas.microsoft.com/office/drawing/2014/main" id="{5FF992CC-3906-4CC8-80D6-6F19686D497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4125" y="2376000"/>
              <a:ext cx="5286375" cy="42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69;p19">
              <a:extLst>
                <a:ext uri="{FF2B5EF4-FFF2-40B4-BE49-F238E27FC236}">
                  <a16:creationId xmlns:a16="http://schemas.microsoft.com/office/drawing/2014/main" id="{BD3F63BD-A727-413C-A214-CD60160C527E}"/>
                </a:ext>
              </a:extLst>
            </p:cNvPr>
            <p:cNvSpPr txBox="1"/>
            <p:nvPr/>
          </p:nvSpPr>
          <p:spPr>
            <a:xfrm>
              <a:off x="6724650" y="2466000"/>
              <a:ext cx="4505325" cy="3323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die Teilnahme der </a:t>
              </a:r>
              <a:r>
                <a:rPr lang="de-DE" sz="1600" dirty="0" err="1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SuS</a:t>
              </a: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 an der Befragung ist freiwillig, eine Elterngenehmigung ist nicht erforderlich 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das Ausfüllen dauert ca. 5 bis max. 15 Minuten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die Schule bestimmt den Zeitpunkt der Durchführung selbst (innerhalb des festgelegten Befragungszeitraums vom 17.03.-29.05.2026) </a:t>
              </a:r>
              <a:endParaRPr lang="de-DE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6" name="Google Shape;167;p19">
              <a:extLst>
                <a:ext uri="{FF2B5EF4-FFF2-40B4-BE49-F238E27FC236}">
                  <a16:creationId xmlns:a16="http://schemas.microsoft.com/office/drawing/2014/main" id="{28B05EA9-E988-4DE3-912F-8263E86DD32D}"/>
                </a:ext>
              </a:extLst>
            </p:cNvPr>
            <p:cNvSpPr txBox="1"/>
            <p:nvPr/>
          </p:nvSpPr>
          <p:spPr>
            <a:xfrm>
              <a:off x="962025" y="2466000"/>
              <a:ext cx="4505325" cy="4431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m</a:t>
              </a:r>
              <a:r>
                <a:rPr lang="de-DE" sz="16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it welchem Jahrgang die Schule teilnimmt, entscheidet die Schule – ein Jahrgang mindestens ist zwingend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der Einbezug der Schulpflegschaft in geeigneter Weise wird durch die Schulleitung gesteuert 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</a:rPr>
                <a:t>die Schulaufsicht kann auf Nachfrage ausschließlich den aggregierten Bericht erhalten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der Fragebogen ist online im Portal einsehbar</a:t>
              </a:r>
            </a:p>
            <a:p>
              <a:pPr marR="0" lvl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de-DE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8" name="Titel 1">
            <a:extLst>
              <a:ext uri="{FF2B5EF4-FFF2-40B4-BE49-F238E27FC236}">
                <a16:creationId xmlns:a16="http://schemas.microsoft.com/office/drawing/2014/main" id="{AF44E28A-404E-4EA2-83B1-E6CD755717DD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Google Shape;148;p18">
            <a:extLst>
              <a:ext uri="{FF2B5EF4-FFF2-40B4-BE49-F238E27FC236}">
                <a16:creationId xmlns:a16="http://schemas.microsoft.com/office/drawing/2014/main" id="{C4E7E13C-AA7E-49C5-B555-B814A87E38AC}"/>
              </a:ext>
            </a:extLst>
          </p:cNvPr>
          <p:cNvSpPr txBox="1"/>
          <p:nvPr/>
        </p:nvSpPr>
        <p:spPr>
          <a:xfrm>
            <a:off x="720000" y="1620000"/>
            <a:ext cx="91204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Weitere Informationen zum Prozess </a:t>
            </a:r>
            <a:endParaRPr sz="2400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6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C9F91-33EB-4E89-A71E-131BF2DA924F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7315200" cy="56682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ea typeface="Open Sans" pitchFamily="2" charset="0"/>
                <a:cs typeface="Open Sans" pitchFamily="2" charset="0"/>
                <a:sym typeface="Merriweather"/>
              </a:rPr>
              <a:t>5. Wer sieht welche Daten?</a:t>
            </a:r>
            <a:endParaRPr lang="de-DE" sz="3200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Google Shape;164;p19" descr="image.png">
            <a:extLst>
              <a:ext uri="{FF2B5EF4-FFF2-40B4-BE49-F238E27FC236}">
                <a16:creationId xmlns:a16="http://schemas.microsoft.com/office/drawing/2014/main" id="{E5029AB8-4A04-4A51-BF9B-15D5FB94508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1860330"/>
            <a:ext cx="5286375" cy="4006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FD01EB2C-92F1-4A67-890A-F8485AD6B0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1828799"/>
            <a:ext cx="5286375" cy="4037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6;p19">
            <a:extLst>
              <a:ext uri="{FF2B5EF4-FFF2-40B4-BE49-F238E27FC236}">
                <a16:creationId xmlns:a16="http://schemas.microsoft.com/office/drawing/2014/main" id="{C107B9F2-5D25-4B0C-B7D6-2AFCE6157B5E}"/>
              </a:ext>
            </a:extLst>
          </p:cNvPr>
          <p:cNvSpPr txBox="1"/>
          <p:nvPr/>
        </p:nvSpPr>
        <p:spPr>
          <a:xfrm>
            <a:off x="962025" y="2048455"/>
            <a:ext cx="473059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Für</a:t>
            </a:r>
            <a:r>
              <a:rPr lang="en-US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die </a:t>
            </a:r>
            <a:r>
              <a:rPr lang="de-DE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Lehrkraft</a:t>
            </a:r>
            <a:endParaRPr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Google Shape;167;p19">
            <a:extLst>
              <a:ext uri="{FF2B5EF4-FFF2-40B4-BE49-F238E27FC236}">
                <a16:creationId xmlns:a16="http://schemas.microsoft.com/office/drawing/2014/main" id="{5284E9A3-DA44-4031-97F4-D7FFF07621EA}"/>
              </a:ext>
            </a:extLst>
          </p:cNvPr>
          <p:cNvSpPr txBox="1"/>
          <p:nvPr/>
        </p:nvSpPr>
        <p:spPr>
          <a:xfrm>
            <a:off x="962025" y="2542490"/>
            <a:ext cx="450532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detaillierter Bericht auf Klassenebene</a:t>
            </a:r>
            <a:r>
              <a:rPr lang="de-DE" sz="1800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für eigene Klasse</a:t>
            </a:r>
            <a:endParaRPr lang="de-DE" sz="1800" b="0" i="0" u="none" strike="noStrike" cap="none" dirty="0">
              <a:solidFill>
                <a:srgbClr val="1E293B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DM Sa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Daten als Grundlage für die pädagogische Arbeit und Reflexion mit der Klasse und ggf. für Austausch un</a:t>
            </a:r>
            <a:r>
              <a:rPr lang="de-D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 Kooperation z. B. im Jahrgangsteam</a:t>
            </a:r>
            <a:endParaRPr lang="de-DE"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Google Shape;168;p19">
            <a:extLst>
              <a:ext uri="{FF2B5EF4-FFF2-40B4-BE49-F238E27FC236}">
                <a16:creationId xmlns:a16="http://schemas.microsoft.com/office/drawing/2014/main" id="{F360084B-C275-46FB-B0D0-04A45AF29EF6}"/>
              </a:ext>
            </a:extLst>
          </p:cNvPr>
          <p:cNvSpPr txBox="1"/>
          <p:nvPr/>
        </p:nvSpPr>
        <p:spPr>
          <a:xfrm>
            <a:off x="6724650" y="2048455"/>
            <a:ext cx="473059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de-DE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Für</a:t>
            </a:r>
            <a:r>
              <a:rPr lang="en-US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die Schulleitung</a:t>
            </a:r>
            <a:endParaRPr sz="21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Google Shape;169;p19">
            <a:extLst>
              <a:ext uri="{FF2B5EF4-FFF2-40B4-BE49-F238E27FC236}">
                <a16:creationId xmlns:a16="http://schemas.microsoft.com/office/drawing/2014/main" id="{DCD1FF33-7496-40D4-99E8-A37F340BB258}"/>
              </a:ext>
            </a:extLst>
          </p:cNvPr>
          <p:cNvSpPr txBox="1"/>
          <p:nvPr/>
        </p:nvSpPr>
        <p:spPr>
          <a:xfrm>
            <a:off x="6724649" y="2542490"/>
            <a:ext cx="4505325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aggregierter Bericht für die beteiligte Schulstufe (bzw. beteiligte Jahrgänge innerhalb der Schulstufe)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solidFill>
                  <a:srgbClr val="1E293B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Daten für die Steuerung der Schulentwicklungsarbeit</a:t>
            </a:r>
            <a:endParaRPr lang="de-DE"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3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20">
            <a:extLst>
              <a:ext uri="{FF2B5EF4-FFF2-40B4-BE49-F238E27FC236}">
                <a16:creationId xmlns:a16="http://schemas.microsoft.com/office/drawing/2014/main" id="{EF50717A-CAEE-4EC8-B919-18CAA8D8F7A0}"/>
              </a:ext>
            </a:extLst>
          </p:cNvPr>
          <p:cNvSpPr txBox="1"/>
          <p:nvPr/>
        </p:nvSpPr>
        <p:spPr>
          <a:xfrm>
            <a:off x="720000" y="1008000"/>
            <a:ext cx="11022106" cy="58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6. Wie </a:t>
            </a:r>
            <a:r>
              <a:rPr lang="de-DE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werden</a:t>
            </a: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wir</a:t>
            </a: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unterstützt</a:t>
            </a:r>
            <a:r>
              <a:rPr lang="en-US" sz="3200" b="1" i="0" u="none" strike="noStrike" cap="none" dirty="0">
                <a:solidFill>
                  <a:schemeClr val="tx2"/>
                </a:solidFill>
                <a:latin typeface="+mj-lt"/>
                <a:ea typeface="Open Sans" pitchFamily="2" charset="0"/>
                <a:cs typeface="Open Sans" pitchFamily="2" charset="0"/>
                <a:sym typeface="Merriweather"/>
              </a:rPr>
              <a:t>?</a:t>
            </a:r>
            <a:endParaRPr sz="3200" dirty="0">
              <a:solidFill>
                <a:schemeClr val="tx2"/>
              </a:solidFill>
              <a:latin typeface="+mj-lt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Google Shape;164;p19" descr="image.png">
            <a:extLst>
              <a:ext uri="{FF2B5EF4-FFF2-40B4-BE49-F238E27FC236}">
                <a16:creationId xmlns:a16="http://schemas.microsoft.com/office/drawing/2014/main" id="{233A88E4-99AD-4900-9F80-A7A7FB56A4C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4948" y="3067235"/>
            <a:ext cx="5286375" cy="3269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39BB8011-3AC7-48E2-B394-BEC9848C1C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679" y="3067235"/>
            <a:ext cx="5286375" cy="3269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6;p19">
            <a:extLst>
              <a:ext uri="{FF2B5EF4-FFF2-40B4-BE49-F238E27FC236}">
                <a16:creationId xmlns:a16="http://schemas.microsoft.com/office/drawing/2014/main" id="{184F25F9-A377-405D-B8F6-D4E8C1F9689B}"/>
              </a:ext>
            </a:extLst>
          </p:cNvPr>
          <p:cNvSpPr txBox="1"/>
          <p:nvPr/>
        </p:nvSpPr>
        <p:spPr>
          <a:xfrm>
            <a:off x="1770135" y="3694266"/>
            <a:ext cx="2916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</a:t>
            </a:r>
            <a:r>
              <a:rPr lang="de-DE" sz="2100" b="1" i="0" u="none" strike="noStrike" cap="none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ür die Durchführung</a:t>
            </a:r>
            <a:endParaRPr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Google Shape;168;p19">
            <a:extLst>
              <a:ext uri="{FF2B5EF4-FFF2-40B4-BE49-F238E27FC236}">
                <a16:creationId xmlns:a16="http://schemas.microsoft.com/office/drawing/2014/main" id="{C1A4DA6B-A09E-40CA-A856-B31FFD63FA50}"/>
              </a:ext>
            </a:extLst>
          </p:cNvPr>
          <p:cNvSpPr txBox="1"/>
          <p:nvPr/>
        </p:nvSpPr>
        <p:spPr>
          <a:xfrm>
            <a:off x="7598791" y="3694266"/>
            <a:ext cx="2730151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21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für die Auswertung</a:t>
            </a:r>
            <a:endParaRPr sz="21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8169257-EFF7-4BD6-A69D-D5E56A739A1C}"/>
              </a:ext>
            </a:extLst>
          </p:cNvPr>
          <p:cNvSpPr txBox="1"/>
          <p:nvPr/>
        </p:nvSpPr>
        <p:spPr>
          <a:xfrm>
            <a:off x="870135" y="4525359"/>
            <a:ext cx="4716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2100" b="1" i="0" u="none" strike="noStrike" cap="none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de-DE" sz="1400" dirty="0">
                <a:solidFill>
                  <a:srgbClr val="00306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Unterstützung bei der Durchführung</a:t>
            </a:r>
            <a:endParaRPr lang="de-DE" sz="1400" b="0" dirty="0">
              <a:solidFill>
                <a:srgbClr val="003064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464008-D4EC-40AF-B96C-72D9F3420F8E}"/>
              </a:ext>
            </a:extLst>
          </p:cNvPr>
          <p:cNvSpPr txBox="1"/>
          <p:nvPr/>
        </p:nvSpPr>
        <p:spPr>
          <a:xfrm>
            <a:off x="6731866" y="4525359"/>
            <a:ext cx="446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R="0" lvl="0" indent="0">
              <a:spcBef>
                <a:spcPts val="0"/>
              </a:spcBef>
              <a:spcAft>
                <a:spcPts val="0"/>
              </a:spcAft>
              <a:buNone/>
              <a:defRPr sz="2100" b="1" i="0" u="none" strike="noStrike" cap="none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de-DE" sz="1400" dirty="0">
                <a:solidFill>
                  <a:srgbClr val="00306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Rezeption und Nutzung der Ergebnisse</a:t>
            </a:r>
            <a:endParaRPr lang="de-DE" sz="1400" b="0" dirty="0">
              <a:solidFill>
                <a:srgbClr val="003064"/>
              </a:solidFill>
            </a:endParaRPr>
          </a:p>
        </p:txBody>
      </p:sp>
      <p:sp>
        <p:nvSpPr>
          <p:cNvPr id="11" name="Google Shape;178;p20">
            <a:extLst>
              <a:ext uri="{FF2B5EF4-FFF2-40B4-BE49-F238E27FC236}">
                <a16:creationId xmlns:a16="http://schemas.microsoft.com/office/drawing/2014/main" id="{AB701365-A546-4EB1-9B11-37901BC683C8}"/>
              </a:ext>
            </a:extLst>
          </p:cNvPr>
          <p:cNvSpPr txBox="1"/>
          <p:nvPr/>
        </p:nvSpPr>
        <p:spPr>
          <a:xfrm>
            <a:off x="720000" y="1620000"/>
            <a:ext cx="976848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QUA-LiS NRW stellt zahlreiche Unterstützungsangebote bereit</a:t>
            </a: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13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2;p24">
            <a:extLst>
              <a:ext uri="{FF2B5EF4-FFF2-40B4-BE49-F238E27FC236}">
                <a16:creationId xmlns:a16="http://schemas.microsoft.com/office/drawing/2014/main" id="{9638FBEC-02E3-4462-A197-A85CD6BF1EBB}"/>
              </a:ext>
            </a:extLst>
          </p:cNvPr>
          <p:cNvSpPr txBox="1"/>
          <p:nvPr/>
        </p:nvSpPr>
        <p:spPr>
          <a:xfrm>
            <a:off x="295275" y="2581275"/>
            <a:ext cx="1160145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5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Fragen</a:t>
            </a:r>
            <a:r>
              <a:rPr lang="en-US" sz="45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&amp; </a:t>
            </a:r>
            <a:r>
              <a:rPr lang="de-DE" sz="4500" b="1" dirty="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Diskussion</a:t>
            </a:r>
            <a:endParaRPr lang="de-DE" sz="4500" b="1" dirty="0">
              <a:solidFill>
                <a:schemeClr val="tx2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3" name="Google Shape;233;p24">
            <a:extLst>
              <a:ext uri="{FF2B5EF4-FFF2-40B4-BE49-F238E27FC236}">
                <a16:creationId xmlns:a16="http://schemas.microsoft.com/office/drawing/2014/main" id="{53058544-4F14-4D2F-95A1-A329654BE2E3}"/>
              </a:ext>
            </a:extLst>
          </p:cNvPr>
          <p:cNvSpPr txBox="1"/>
          <p:nvPr/>
        </p:nvSpPr>
        <p:spPr>
          <a:xfrm>
            <a:off x="571500" y="3752850"/>
            <a:ext cx="11049000" cy="380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Vielen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Dank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für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Ihre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Aufmerksamkeit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. Lassen Sie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uns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ins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Gespräch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 </a:t>
            </a:r>
            <a:r>
              <a:rPr lang="de-DE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kommen</a:t>
            </a:r>
            <a:r>
              <a:rPr lang="en-US" sz="165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.</a:t>
            </a:r>
            <a:endParaRPr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26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D4C1411-33EA-08A7-F23F-70B8E7E74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3400" y="5809448"/>
            <a:ext cx="635400" cy="635400"/>
            <a:chOff x="6447692" y="1586522"/>
            <a:chExt cx="1270800" cy="12708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053C1B2-5E10-DCE4-105C-FDDA9E242631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53486EE-AA23-1EE3-DAB5-58F192CF5AE5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63F24A-F912-EC70-7515-B8AD7DF3E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5326744" y="3107844"/>
            <a:ext cx="635400" cy="635400"/>
            <a:chOff x="6447692" y="1586522"/>
            <a:chExt cx="1270800" cy="1270800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446A11E-4D8E-FFDD-8A74-480D19CF1DB1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E322745-FF0B-37FF-683B-138821B5D1E2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1500"/>
                </a:lnSpc>
                <a:spcAft>
                  <a:spcPts val="200"/>
                </a:spcAft>
              </a:pPr>
              <a:endParaRPr lang="de-DE" sz="900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940D51DC-CE74-4020-A26A-E8133B61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124745"/>
            <a:ext cx="4637113" cy="524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4A4DA5F-E081-4369-B6F9-26EDBC35C7CE}"/>
              </a:ext>
            </a:extLst>
          </p:cNvPr>
          <p:cNvSpPr txBox="1">
            <a:spLocks/>
          </p:cNvSpPr>
          <p:nvPr/>
        </p:nvSpPr>
        <p:spPr>
          <a:xfrm>
            <a:off x="692372" y="3187044"/>
            <a:ext cx="5040000" cy="3178604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>
              <a:lnSpc>
                <a:spcPct val="107000"/>
              </a:lnSpc>
              <a:spcAft>
                <a:spcPts val="1156"/>
              </a:spcAft>
            </a:pPr>
            <a:r>
              <a:rPr lang="de-DE" sz="2400" b="1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Kontakt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156"/>
              </a:spcAft>
            </a:pPr>
            <a:r>
              <a:rPr lang="de-DE" sz="1400" b="1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 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Qualitäts- und </a:t>
            </a:r>
            <a:r>
              <a:rPr lang="de-DE" sz="1400" dirty="0" err="1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UnterstützungsAgentur</a:t>
            </a: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 – Landesinstitut für Schule des Landes Nordrhein-Westfalen (QUA-LiS NRW)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b="1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 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Paradieser Weg 64</a:t>
            </a: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  <a:t>59494 Soest</a:t>
            </a:r>
            <a:b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</a:rPr>
            </a:br>
            <a:r>
              <a:rPr lang="de-DE" sz="1400" u="sng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qua-lis.nrw.de</a:t>
            </a: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1400" dirty="0">
              <a:solidFill>
                <a:srgbClr val="003064"/>
              </a:solidFill>
              <a:ea typeface="Open Sans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1400" dirty="0">
                <a:solidFill>
                  <a:srgbClr val="003064"/>
                </a:solidFill>
                <a:ea typeface="Open Sans" pitchFamily="2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schuelerfeedback@qua-lis.nrw.de</a:t>
            </a:r>
            <a:endParaRPr lang="de-DE" sz="1400" dirty="0">
              <a:solidFill>
                <a:srgbClr val="003064"/>
              </a:solidFill>
              <a:ea typeface="Open Sans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1400" dirty="0">
              <a:solidFill>
                <a:srgbClr val="00306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058F802-7A73-43EC-BBEF-11692B59FEB1}"/>
              </a:ext>
            </a:extLst>
          </p:cNvPr>
          <p:cNvGrpSpPr/>
          <p:nvPr/>
        </p:nvGrpSpPr>
        <p:grpSpPr>
          <a:xfrm>
            <a:off x="692372" y="1472574"/>
            <a:ext cx="2810510" cy="1436370"/>
            <a:chOff x="0" y="-1"/>
            <a:chExt cx="2810933" cy="1436914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8BA5087F-AE6E-4196-9145-514E1FCDB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-1"/>
              <a:ext cx="2810933" cy="143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Sie möchten uns  </a:t>
              </a:r>
              <a:b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Rückmeldung zu diesem</a:t>
              </a:r>
              <a:b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Unterstützungs-</a:t>
              </a:r>
              <a:b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de-DE" sz="1050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material geben? </a:t>
              </a:r>
              <a:endParaRPr lang="de-DE" sz="1100">
                <a:solidFill>
                  <a:srgbClr val="003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 b="1" u="sng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Feedback-über-Edkimo</a:t>
              </a:r>
              <a:endParaRPr lang="de-DE" sz="1100">
                <a:solidFill>
                  <a:srgbClr val="003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DE" sz="1050" b="1">
                  <a:solidFill>
                    <a:srgbClr val="003064"/>
                  </a:solidFill>
                  <a:effectLst/>
                  <a:latin typeface="Open Sans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>
                <a:solidFill>
                  <a:srgbClr val="0030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9A219119-F856-4E99-B2EA-411972EF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7150"/>
              <a:ext cx="889000" cy="88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5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80600-3BD6-CAE5-843C-1A14A793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420888"/>
            <a:ext cx="1389804" cy="512961"/>
          </a:xfrm>
        </p:spPr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17C936-A234-0D1A-2D2F-43C3EAD0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3140968"/>
            <a:ext cx="10584000" cy="3539430"/>
          </a:xfrm>
        </p:spPr>
        <p:txBody>
          <a:bodyPr wrap="square" spcCol="126000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/>
              <a:t>Einordnung: Der Schulkompass NRW 2030</a:t>
            </a:r>
          </a:p>
          <a:p>
            <a:pPr>
              <a:spcAft>
                <a:spcPts val="1200"/>
              </a:spcAft>
            </a:pPr>
            <a:r>
              <a:rPr lang="de-DE" dirty="0"/>
              <a:t>Was ist das Zentrale Schülerfeedback? </a:t>
            </a:r>
          </a:p>
          <a:p>
            <a:pPr>
              <a:spcAft>
                <a:spcPts val="1200"/>
              </a:spcAft>
            </a:pPr>
            <a:r>
              <a:rPr lang="de-DE" dirty="0"/>
              <a:t>Welche Chancen birgt die Durchführung für uns im Kollegium? </a:t>
            </a:r>
          </a:p>
          <a:p>
            <a:pPr>
              <a:spcAft>
                <a:spcPts val="1200"/>
              </a:spcAft>
            </a:pPr>
            <a:r>
              <a:rPr lang="de-DE" dirty="0"/>
              <a:t>Der Prozess: Wie funktioniert das?</a:t>
            </a:r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r>
              <a:rPr lang="de-DE" dirty="0"/>
              <a:t>Wer sieht welche Daten? </a:t>
            </a:r>
          </a:p>
          <a:p>
            <a:pPr>
              <a:spcAft>
                <a:spcPts val="1200"/>
              </a:spcAft>
            </a:pPr>
            <a:r>
              <a:rPr lang="de-DE" dirty="0"/>
              <a:t>Wie werden wir unterstützt?</a:t>
            </a:r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  <a:p>
            <a:pPr marL="0" indent="0">
              <a:spcAft>
                <a:spcPts val="1200"/>
              </a:spcAft>
              <a:buNone/>
            </a:pPr>
            <a:endParaRPr lang="de-DE" dirty="0"/>
          </a:p>
          <a:p>
            <a:pPr>
              <a:spcAft>
                <a:spcPts val="12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40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AE2E4D5-619D-4586-90C3-D887F1487326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10344552" cy="56682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742826" rtl="0" eaLnBrk="1" latinLnBrk="0" hangingPunct="1">
              <a:lnSpc>
                <a:spcPts val="3705"/>
              </a:lnSpc>
              <a:spcBef>
                <a:spcPct val="0"/>
              </a:spcBef>
              <a:buNone/>
              <a:defRPr sz="325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1. Einordnung: Der Schulkompass NRW 2030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3D5F2A9-FCF0-4E4C-875A-CD3C7E37A407}"/>
              </a:ext>
            </a:extLst>
          </p:cNvPr>
          <p:cNvGrpSpPr/>
          <p:nvPr/>
        </p:nvGrpSpPr>
        <p:grpSpPr>
          <a:xfrm>
            <a:off x="576000" y="2160000"/>
            <a:ext cx="11052000" cy="3960000"/>
            <a:chOff x="576000" y="2016000"/>
            <a:chExt cx="11052000" cy="3960000"/>
          </a:xfrm>
        </p:grpSpPr>
        <p:pic>
          <p:nvPicPr>
            <p:cNvPr id="6" name="Google Shape;92;p14" descr="image.png">
              <a:extLst>
                <a:ext uri="{FF2B5EF4-FFF2-40B4-BE49-F238E27FC236}">
                  <a16:creationId xmlns:a16="http://schemas.microsoft.com/office/drawing/2014/main" id="{C2C2FAA5-B625-41C9-AB66-A9C5265CD8F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6000" y="2016000"/>
              <a:ext cx="5292000" cy="39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3;p14" descr="image.png">
              <a:extLst>
                <a:ext uri="{FF2B5EF4-FFF2-40B4-BE49-F238E27FC236}">
                  <a16:creationId xmlns:a16="http://schemas.microsoft.com/office/drawing/2014/main" id="{0C108596-4CDB-4EA2-8995-58AC8323033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6000" y="2016000"/>
              <a:ext cx="5292000" cy="396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94;p14">
              <a:extLst>
                <a:ext uri="{FF2B5EF4-FFF2-40B4-BE49-F238E27FC236}">
                  <a16:creationId xmlns:a16="http://schemas.microsoft.com/office/drawing/2014/main" id="{560992CA-3137-4F32-8D4C-A873F98848B8}"/>
                </a:ext>
              </a:extLst>
            </p:cNvPr>
            <p:cNvSpPr txBox="1"/>
            <p:nvPr/>
          </p:nvSpPr>
          <p:spPr>
            <a:xfrm>
              <a:off x="576000" y="2299699"/>
              <a:ext cx="529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1" i="0" u="none" strike="noStrike" cap="none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Das </a:t>
              </a:r>
              <a:r>
                <a:rPr lang="de-DE" sz="24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„</a:t>
              </a:r>
              <a:r>
                <a:rPr lang="de-DE" sz="2400" b="1" i="0" u="none" strike="noStrike" cap="none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Warum“</a:t>
              </a:r>
              <a:endParaRPr lang="de-DE" sz="1600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8" name="Google Shape;96;p14">
              <a:extLst>
                <a:ext uri="{FF2B5EF4-FFF2-40B4-BE49-F238E27FC236}">
                  <a16:creationId xmlns:a16="http://schemas.microsoft.com/office/drawing/2014/main" id="{B6CDC055-503B-427D-A53D-73B9CA361A63}"/>
                </a:ext>
              </a:extLst>
            </p:cNvPr>
            <p:cNvSpPr txBox="1"/>
            <p:nvPr/>
          </p:nvSpPr>
          <p:spPr>
            <a:xfrm>
              <a:off x="6336000" y="2299699"/>
              <a:ext cx="5292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0" tIns="0" rIns="0" bIns="0" anchor="t" anchorCtr="0">
              <a:spAutoFit/>
            </a:bodyPr>
            <a:lstStyle/>
            <a:p>
              <a:r>
                <a:rPr lang="de-DE" sz="24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Das „Wie“</a:t>
              </a:r>
              <a:endParaRPr lang="de-DE" sz="24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9" name="Google Shape;95;p14">
              <a:extLst>
                <a:ext uri="{FF2B5EF4-FFF2-40B4-BE49-F238E27FC236}">
                  <a16:creationId xmlns:a16="http://schemas.microsoft.com/office/drawing/2014/main" id="{14F0165D-B3D1-4333-9D13-38950BC7F2B3}"/>
                </a:ext>
              </a:extLst>
            </p:cNvPr>
            <p:cNvSpPr txBox="1"/>
            <p:nvPr/>
          </p:nvSpPr>
          <p:spPr>
            <a:xfrm>
              <a:off x="962025" y="2972873"/>
              <a:ext cx="4505325" cy="1246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Studien zeigen Handlungsbedarfe</a:t>
              </a:r>
            </a:p>
            <a:p>
              <a:pPr marL="285750" marR="0" lvl="0" indent="-28575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de-DE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Ziel: Lern- und Bildungserfolge </a:t>
              </a:r>
              <a:r>
                <a:rPr lang="de-DE" sz="1800" b="0" i="1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aller</a:t>
              </a:r>
              <a:r>
                <a:rPr lang="de-DE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 Schülerinnen und Schüler verbessern</a:t>
              </a:r>
              <a:endParaRPr lang="de-DE" sz="18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10" name="Google Shape;97;p14">
              <a:extLst>
                <a:ext uri="{FF2B5EF4-FFF2-40B4-BE49-F238E27FC236}">
                  <a16:creationId xmlns:a16="http://schemas.microsoft.com/office/drawing/2014/main" id="{A313D5AC-550A-4314-B165-4566C41B3AFD}"/>
                </a:ext>
              </a:extLst>
            </p:cNvPr>
            <p:cNvSpPr txBox="1"/>
            <p:nvPr/>
          </p:nvSpPr>
          <p:spPr>
            <a:xfrm>
              <a:off x="6724649" y="2972873"/>
              <a:ext cx="4895850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  <a:defRPr sz="1800">
                  <a:solidFill>
                    <a:srgbClr val="1E293B"/>
                  </a:solidFill>
                  <a:latin typeface="DM Sans"/>
                  <a:ea typeface="DM Sans"/>
                  <a:cs typeface="DM Sans"/>
                </a:defRPr>
              </a:lvl1pPr>
            </a:lstStyle>
            <a:p>
              <a:r>
                <a:rPr lang="de-DE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datengestützte Qualitätsentwicklung</a:t>
              </a:r>
            </a:p>
            <a:p>
              <a:r>
                <a:rPr lang="de-DE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eine Maßnahme: Zentrales Schülerfeedback</a:t>
              </a:r>
            </a:p>
            <a:p>
              <a:r>
                <a:rPr lang="de-DE" dirty="0">
                  <a:solidFill>
                    <a:schemeClr val="tx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Wohlbefinden, Schulkultur und sozial-emotionale Entwicklung (aus Schülerinnen- und Schüler-Sicht) verstehen und fördern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23BF3-5834-4D7E-A4DE-15152696110F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10704592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0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2. Was ist das Zentrale Schülerfeedback?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C5E02BF-1290-408F-AECE-2E4FF647B4B7}"/>
              </a:ext>
            </a:extLst>
          </p:cNvPr>
          <p:cNvGrpSpPr/>
          <p:nvPr/>
        </p:nvGrpSpPr>
        <p:grpSpPr>
          <a:xfrm>
            <a:off x="1680331" y="2538488"/>
            <a:ext cx="8831339" cy="2865117"/>
            <a:chOff x="1567717" y="2538488"/>
            <a:chExt cx="8831339" cy="2865117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6BDC3F12-B632-441B-A6B0-47FD172D555F}"/>
                </a:ext>
              </a:extLst>
            </p:cNvPr>
            <p:cNvGrpSpPr/>
            <p:nvPr/>
          </p:nvGrpSpPr>
          <p:grpSpPr>
            <a:xfrm>
              <a:off x="1570980" y="2538488"/>
              <a:ext cx="8828076" cy="880369"/>
              <a:chOff x="1570980" y="2538488"/>
              <a:chExt cx="8828076" cy="880369"/>
            </a:xfrm>
          </p:grpSpPr>
          <p:grpSp>
            <p:nvGrpSpPr>
              <p:cNvPr id="4" name="Google Shape;4886;p45">
                <a:extLst>
                  <a:ext uri="{FF2B5EF4-FFF2-40B4-BE49-F238E27FC236}">
                    <a16:creationId xmlns:a16="http://schemas.microsoft.com/office/drawing/2014/main" id="{B3710341-A5F1-4619-AD46-B1109B3A2C00}"/>
                  </a:ext>
                </a:extLst>
              </p:cNvPr>
              <p:cNvGrpSpPr/>
              <p:nvPr/>
            </p:nvGrpSpPr>
            <p:grpSpPr>
              <a:xfrm>
                <a:off x="1570980" y="2708672"/>
                <a:ext cx="540000" cy="540000"/>
                <a:chOff x="2676100" y="832575"/>
                <a:chExt cx="483125" cy="483125"/>
              </a:xfrm>
              <a:solidFill>
                <a:srgbClr val="4E5D72"/>
              </a:solidFill>
            </p:grpSpPr>
            <p:sp>
              <p:nvSpPr>
                <p:cNvPr id="6" name="Google Shape;4887;p45">
                  <a:extLst>
                    <a:ext uri="{FF2B5EF4-FFF2-40B4-BE49-F238E27FC236}">
                      <a16:creationId xmlns:a16="http://schemas.microsoft.com/office/drawing/2014/main" id="{5D8941C9-C06A-41AE-98B3-876BF448086F}"/>
                    </a:ext>
                  </a:extLst>
                </p:cNvPr>
                <p:cNvSpPr/>
                <p:nvPr/>
              </p:nvSpPr>
              <p:spPr>
                <a:xfrm>
                  <a:off x="2676100" y="832575"/>
                  <a:ext cx="483125" cy="4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5" h="19325" extrusionOk="0">
                      <a:moveTo>
                        <a:pt x="10351" y="1132"/>
                      </a:moveTo>
                      <a:lnTo>
                        <a:pt x="10562" y="2008"/>
                      </a:lnTo>
                      <a:cubicBezTo>
                        <a:pt x="10614" y="2226"/>
                        <a:pt x="10789" y="2392"/>
                        <a:pt x="11009" y="2434"/>
                      </a:cubicBezTo>
                      <a:cubicBezTo>
                        <a:pt x="12021" y="2618"/>
                        <a:pt x="12981" y="3014"/>
                        <a:pt x="13826" y="3596"/>
                      </a:cubicBezTo>
                      <a:cubicBezTo>
                        <a:pt x="13922" y="3663"/>
                        <a:pt x="14033" y="3696"/>
                        <a:pt x="14146" y="3696"/>
                      </a:cubicBezTo>
                      <a:cubicBezTo>
                        <a:pt x="14247" y="3696"/>
                        <a:pt x="14349" y="3669"/>
                        <a:pt x="14439" y="3614"/>
                      </a:cubicBezTo>
                      <a:lnTo>
                        <a:pt x="15179" y="3171"/>
                      </a:lnTo>
                      <a:lnTo>
                        <a:pt x="16154" y="4146"/>
                      </a:lnTo>
                      <a:lnTo>
                        <a:pt x="15711" y="4889"/>
                      </a:lnTo>
                      <a:cubicBezTo>
                        <a:pt x="15596" y="5079"/>
                        <a:pt x="15602" y="5317"/>
                        <a:pt x="15729" y="5499"/>
                      </a:cubicBezTo>
                      <a:cubicBezTo>
                        <a:pt x="16311" y="6344"/>
                        <a:pt x="16707" y="7304"/>
                        <a:pt x="16891" y="8316"/>
                      </a:cubicBezTo>
                      <a:cubicBezTo>
                        <a:pt x="16933" y="8536"/>
                        <a:pt x="17100" y="8711"/>
                        <a:pt x="17317" y="8763"/>
                      </a:cubicBezTo>
                      <a:lnTo>
                        <a:pt x="18193" y="8974"/>
                      </a:lnTo>
                      <a:lnTo>
                        <a:pt x="18193" y="10351"/>
                      </a:lnTo>
                      <a:lnTo>
                        <a:pt x="17317" y="10562"/>
                      </a:lnTo>
                      <a:cubicBezTo>
                        <a:pt x="17100" y="10614"/>
                        <a:pt x="16933" y="10789"/>
                        <a:pt x="16894" y="11009"/>
                      </a:cubicBezTo>
                      <a:cubicBezTo>
                        <a:pt x="16710" y="12021"/>
                        <a:pt x="16311" y="12981"/>
                        <a:pt x="15729" y="13826"/>
                      </a:cubicBezTo>
                      <a:cubicBezTo>
                        <a:pt x="15605" y="14007"/>
                        <a:pt x="15596" y="14246"/>
                        <a:pt x="15711" y="14436"/>
                      </a:cubicBezTo>
                      <a:lnTo>
                        <a:pt x="16154" y="15179"/>
                      </a:lnTo>
                      <a:lnTo>
                        <a:pt x="15179" y="16154"/>
                      </a:lnTo>
                      <a:lnTo>
                        <a:pt x="14439" y="15710"/>
                      </a:lnTo>
                      <a:cubicBezTo>
                        <a:pt x="14349" y="15656"/>
                        <a:pt x="14247" y="15629"/>
                        <a:pt x="14146" y="15629"/>
                      </a:cubicBezTo>
                      <a:cubicBezTo>
                        <a:pt x="14033" y="15629"/>
                        <a:pt x="13922" y="15662"/>
                        <a:pt x="13826" y="15729"/>
                      </a:cubicBezTo>
                      <a:cubicBezTo>
                        <a:pt x="12981" y="16311"/>
                        <a:pt x="12021" y="16707"/>
                        <a:pt x="11009" y="16891"/>
                      </a:cubicBezTo>
                      <a:cubicBezTo>
                        <a:pt x="10789" y="16933"/>
                        <a:pt x="10614" y="17099"/>
                        <a:pt x="10562" y="17317"/>
                      </a:cubicBezTo>
                      <a:lnTo>
                        <a:pt x="10351" y="18192"/>
                      </a:lnTo>
                      <a:lnTo>
                        <a:pt x="8974" y="18192"/>
                      </a:lnTo>
                      <a:lnTo>
                        <a:pt x="8763" y="17317"/>
                      </a:lnTo>
                      <a:cubicBezTo>
                        <a:pt x="8712" y="17099"/>
                        <a:pt x="8536" y="16933"/>
                        <a:pt x="8316" y="16891"/>
                      </a:cubicBezTo>
                      <a:cubicBezTo>
                        <a:pt x="7304" y="16707"/>
                        <a:pt x="6344" y="16311"/>
                        <a:pt x="5499" y="15729"/>
                      </a:cubicBezTo>
                      <a:cubicBezTo>
                        <a:pt x="5404" y="15662"/>
                        <a:pt x="5293" y="15629"/>
                        <a:pt x="5181" y="15629"/>
                      </a:cubicBezTo>
                      <a:cubicBezTo>
                        <a:pt x="5081" y="15629"/>
                        <a:pt x="4979" y="15656"/>
                        <a:pt x="4889" y="15710"/>
                      </a:cubicBezTo>
                      <a:lnTo>
                        <a:pt x="4146" y="16154"/>
                      </a:lnTo>
                      <a:lnTo>
                        <a:pt x="3171" y="15179"/>
                      </a:lnTo>
                      <a:lnTo>
                        <a:pt x="3615" y="14436"/>
                      </a:lnTo>
                      <a:cubicBezTo>
                        <a:pt x="3729" y="14246"/>
                        <a:pt x="3723" y="14007"/>
                        <a:pt x="3597" y="13826"/>
                      </a:cubicBezTo>
                      <a:cubicBezTo>
                        <a:pt x="3014" y="12981"/>
                        <a:pt x="2618" y="12021"/>
                        <a:pt x="2434" y="11009"/>
                      </a:cubicBezTo>
                      <a:cubicBezTo>
                        <a:pt x="2392" y="10789"/>
                        <a:pt x="2226" y="10614"/>
                        <a:pt x="2011" y="10562"/>
                      </a:cubicBezTo>
                      <a:lnTo>
                        <a:pt x="1133" y="10351"/>
                      </a:lnTo>
                      <a:lnTo>
                        <a:pt x="1133" y="8974"/>
                      </a:lnTo>
                      <a:lnTo>
                        <a:pt x="2008" y="8763"/>
                      </a:lnTo>
                      <a:cubicBezTo>
                        <a:pt x="2226" y="8711"/>
                        <a:pt x="2392" y="8536"/>
                        <a:pt x="2431" y="8316"/>
                      </a:cubicBezTo>
                      <a:cubicBezTo>
                        <a:pt x="2615" y="7304"/>
                        <a:pt x="3014" y="6344"/>
                        <a:pt x="3597" y="5499"/>
                      </a:cubicBezTo>
                      <a:cubicBezTo>
                        <a:pt x="3720" y="5317"/>
                        <a:pt x="3729" y="5079"/>
                        <a:pt x="3615" y="4889"/>
                      </a:cubicBezTo>
                      <a:lnTo>
                        <a:pt x="3171" y="4146"/>
                      </a:lnTo>
                      <a:lnTo>
                        <a:pt x="4146" y="3171"/>
                      </a:lnTo>
                      <a:lnTo>
                        <a:pt x="4889" y="3614"/>
                      </a:lnTo>
                      <a:cubicBezTo>
                        <a:pt x="4979" y="3669"/>
                        <a:pt x="5081" y="3696"/>
                        <a:pt x="5181" y="3696"/>
                      </a:cubicBezTo>
                      <a:cubicBezTo>
                        <a:pt x="5293" y="3696"/>
                        <a:pt x="5404" y="3663"/>
                        <a:pt x="5499" y="3596"/>
                      </a:cubicBezTo>
                      <a:cubicBezTo>
                        <a:pt x="6344" y="3014"/>
                        <a:pt x="7304" y="2618"/>
                        <a:pt x="8316" y="2434"/>
                      </a:cubicBezTo>
                      <a:cubicBezTo>
                        <a:pt x="8536" y="2392"/>
                        <a:pt x="8712" y="2226"/>
                        <a:pt x="8763" y="2008"/>
                      </a:cubicBezTo>
                      <a:lnTo>
                        <a:pt x="8974" y="1132"/>
                      </a:lnTo>
                      <a:close/>
                      <a:moveTo>
                        <a:pt x="8530" y="0"/>
                      </a:moveTo>
                      <a:cubicBezTo>
                        <a:pt x="8268" y="0"/>
                        <a:pt x="8041" y="178"/>
                        <a:pt x="7981" y="432"/>
                      </a:cubicBezTo>
                      <a:lnTo>
                        <a:pt x="7748" y="1392"/>
                      </a:lnTo>
                      <a:cubicBezTo>
                        <a:pt x="6833" y="1604"/>
                        <a:pt x="5961" y="1963"/>
                        <a:pt x="5167" y="2461"/>
                      </a:cubicBezTo>
                      <a:lnTo>
                        <a:pt x="4348" y="1969"/>
                      </a:lnTo>
                      <a:cubicBezTo>
                        <a:pt x="4260" y="1915"/>
                        <a:pt x="4160" y="1889"/>
                        <a:pt x="4061" y="1889"/>
                      </a:cubicBezTo>
                      <a:cubicBezTo>
                        <a:pt x="3913" y="1889"/>
                        <a:pt x="3767" y="1946"/>
                        <a:pt x="3657" y="2056"/>
                      </a:cubicBezTo>
                      <a:lnTo>
                        <a:pt x="2057" y="3657"/>
                      </a:lnTo>
                      <a:cubicBezTo>
                        <a:pt x="1872" y="3841"/>
                        <a:pt x="1839" y="4125"/>
                        <a:pt x="1972" y="4348"/>
                      </a:cubicBezTo>
                      <a:lnTo>
                        <a:pt x="2461" y="5163"/>
                      </a:lnTo>
                      <a:cubicBezTo>
                        <a:pt x="1963" y="5958"/>
                        <a:pt x="1604" y="6830"/>
                        <a:pt x="1395" y="7745"/>
                      </a:cubicBezTo>
                      <a:lnTo>
                        <a:pt x="435" y="7978"/>
                      </a:lnTo>
                      <a:cubicBezTo>
                        <a:pt x="179" y="8041"/>
                        <a:pt x="0" y="8267"/>
                        <a:pt x="0" y="8530"/>
                      </a:cubicBezTo>
                      <a:lnTo>
                        <a:pt x="0" y="10795"/>
                      </a:lnTo>
                      <a:cubicBezTo>
                        <a:pt x="0" y="11057"/>
                        <a:pt x="179" y="11284"/>
                        <a:pt x="432" y="11344"/>
                      </a:cubicBezTo>
                      <a:lnTo>
                        <a:pt x="1392" y="11580"/>
                      </a:lnTo>
                      <a:cubicBezTo>
                        <a:pt x="1604" y="12492"/>
                        <a:pt x="1963" y="13364"/>
                        <a:pt x="2461" y="14158"/>
                      </a:cubicBezTo>
                      <a:lnTo>
                        <a:pt x="1969" y="14977"/>
                      </a:lnTo>
                      <a:cubicBezTo>
                        <a:pt x="1836" y="15200"/>
                        <a:pt x="1872" y="15484"/>
                        <a:pt x="2057" y="15668"/>
                      </a:cubicBezTo>
                      <a:lnTo>
                        <a:pt x="3657" y="17268"/>
                      </a:lnTo>
                      <a:cubicBezTo>
                        <a:pt x="3766" y="17378"/>
                        <a:pt x="3911" y="17435"/>
                        <a:pt x="4057" y="17435"/>
                      </a:cubicBezTo>
                      <a:cubicBezTo>
                        <a:pt x="4157" y="17435"/>
                        <a:pt x="4258" y="17408"/>
                        <a:pt x="4348" y="17353"/>
                      </a:cubicBezTo>
                      <a:lnTo>
                        <a:pt x="5164" y="16864"/>
                      </a:lnTo>
                      <a:cubicBezTo>
                        <a:pt x="5958" y="17362"/>
                        <a:pt x="6830" y="17721"/>
                        <a:pt x="7745" y="17930"/>
                      </a:cubicBezTo>
                      <a:lnTo>
                        <a:pt x="7978" y="18890"/>
                      </a:lnTo>
                      <a:cubicBezTo>
                        <a:pt x="8041" y="19147"/>
                        <a:pt x="8268" y="19325"/>
                        <a:pt x="8530" y="19325"/>
                      </a:cubicBezTo>
                      <a:lnTo>
                        <a:pt x="10795" y="19325"/>
                      </a:lnTo>
                      <a:cubicBezTo>
                        <a:pt x="11058" y="19325"/>
                        <a:pt x="11284" y="19147"/>
                        <a:pt x="11344" y="18893"/>
                      </a:cubicBezTo>
                      <a:lnTo>
                        <a:pt x="11577" y="17933"/>
                      </a:lnTo>
                      <a:cubicBezTo>
                        <a:pt x="12492" y="17721"/>
                        <a:pt x="13364" y="17362"/>
                        <a:pt x="14159" y="16864"/>
                      </a:cubicBezTo>
                      <a:lnTo>
                        <a:pt x="14977" y="17356"/>
                      </a:lnTo>
                      <a:cubicBezTo>
                        <a:pt x="15066" y="17410"/>
                        <a:pt x="15166" y="17436"/>
                        <a:pt x="15266" y="17436"/>
                      </a:cubicBezTo>
                      <a:cubicBezTo>
                        <a:pt x="15413" y="17436"/>
                        <a:pt x="15559" y="17379"/>
                        <a:pt x="15668" y="17271"/>
                      </a:cubicBezTo>
                      <a:lnTo>
                        <a:pt x="17269" y="15668"/>
                      </a:lnTo>
                      <a:cubicBezTo>
                        <a:pt x="17453" y="15484"/>
                        <a:pt x="17489" y="15200"/>
                        <a:pt x="17353" y="14977"/>
                      </a:cubicBezTo>
                      <a:lnTo>
                        <a:pt x="16864" y="14161"/>
                      </a:lnTo>
                      <a:cubicBezTo>
                        <a:pt x="17362" y="13367"/>
                        <a:pt x="17722" y="12495"/>
                        <a:pt x="17930" y="11580"/>
                      </a:cubicBezTo>
                      <a:lnTo>
                        <a:pt x="18890" y="11347"/>
                      </a:lnTo>
                      <a:cubicBezTo>
                        <a:pt x="19147" y="11284"/>
                        <a:pt x="19325" y="11057"/>
                        <a:pt x="19325" y="10795"/>
                      </a:cubicBezTo>
                      <a:lnTo>
                        <a:pt x="19325" y="8530"/>
                      </a:lnTo>
                      <a:cubicBezTo>
                        <a:pt x="19325" y="8267"/>
                        <a:pt x="19147" y="8041"/>
                        <a:pt x="18893" y="7981"/>
                      </a:cubicBezTo>
                      <a:lnTo>
                        <a:pt x="17933" y="7748"/>
                      </a:lnTo>
                      <a:cubicBezTo>
                        <a:pt x="17722" y="6833"/>
                        <a:pt x="17362" y="5961"/>
                        <a:pt x="16864" y="5166"/>
                      </a:cubicBezTo>
                      <a:lnTo>
                        <a:pt x="17356" y="4348"/>
                      </a:lnTo>
                      <a:cubicBezTo>
                        <a:pt x="17489" y="4128"/>
                        <a:pt x="17453" y="3841"/>
                        <a:pt x="17272" y="3657"/>
                      </a:cubicBezTo>
                      <a:lnTo>
                        <a:pt x="15668" y="2056"/>
                      </a:lnTo>
                      <a:cubicBezTo>
                        <a:pt x="15559" y="1947"/>
                        <a:pt x="15415" y="1890"/>
                        <a:pt x="15268" y="1890"/>
                      </a:cubicBezTo>
                      <a:cubicBezTo>
                        <a:pt x="15168" y="1890"/>
                        <a:pt x="15068" y="1917"/>
                        <a:pt x="14977" y="1972"/>
                      </a:cubicBezTo>
                      <a:lnTo>
                        <a:pt x="14162" y="2461"/>
                      </a:lnTo>
                      <a:cubicBezTo>
                        <a:pt x="13367" y="1963"/>
                        <a:pt x="12495" y="1604"/>
                        <a:pt x="11580" y="1395"/>
                      </a:cubicBezTo>
                      <a:lnTo>
                        <a:pt x="11347" y="435"/>
                      </a:lnTo>
                      <a:cubicBezTo>
                        <a:pt x="11284" y="178"/>
                        <a:pt x="11058" y="0"/>
                        <a:pt x="1079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" name="Google Shape;4888;p45">
                  <a:extLst>
                    <a:ext uri="{FF2B5EF4-FFF2-40B4-BE49-F238E27FC236}">
                      <a16:creationId xmlns:a16="http://schemas.microsoft.com/office/drawing/2014/main" id="{95067E04-0EA6-464C-8530-7230D506E2B6}"/>
                    </a:ext>
                  </a:extLst>
                </p:cNvPr>
                <p:cNvSpPr/>
                <p:nvPr/>
              </p:nvSpPr>
              <p:spPr>
                <a:xfrm>
                  <a:off x="2762000" y="918475"/>
                  <a:ext cx="311400" cy="3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56" h="12456" extrusionOk="0">
                      <a:moveTo>
                        <a:pt x="6227" y="1133"/>
                      </a:moveTo>
                      <a:cubicBezTo>
                        <a:pt x="9038" y="1133"/>
                        <a:pt x="11323" y="3418"/>
                        <a:pt x="11323" y="6226"/>
                      </a:cubicBezTo>
                      <a:cubicBezTo>
                        <a:pt x="11323" y="9038"/>
                        <a:pt x="9038" y="11323"/>
                        <a:pt x="6227" y="11323"/>
                      </a:cubicBezTo>
                      <a:cubicBezTo>
                        <a:pt x="3419" y="11323"/>
                        <a:pt x="1133" y="9038"/>
                        <a:pt x="1133" y="6226"/>
                      </a:cubicBezTo>
                      <a:cubicBezTo>
                        <a:pt x="1133" y="3418"/>
                        <a:pt x="3419" y="1133"/>
                        <a:pt x="6227" y="1133"/>
                      </a:cubicBezTo>
                      <a:close/>
                      <a:moveTo>
                        <a:pt x="6227" y="0"/>
                      </a:moveTo>
                      <a:cubicBezTo>
                        <a:pt x="2794" y="0"/>
                        <a:pt x="1" y="2793"/>
                        <a:pt x="1" y="6226"/>
                      </a:cubicBezTo>
                      <a:cubicBezTo>
                        <a:pt x="1" y="9663"/>
                        <a:pt x="2794" y="12456"/>
                        <a:pt x="6227" y="12456"/>
                      </a:cubicBezTo>
                      <a:cubicBezTo>
                        <a:pt x="9663" y="12456"/>
                        <a:pt x="12456" y="9663"/>
                        <a:pt x="12456" y="6226"/>
                      </a:cubicBezTo>
                      <a:cubicBezTo>
                        <a:pt x="12456" y="2793"/>
                        <a:pt x="9663" y="0"/>
                        <a:pt x="6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" name="Google Shape;4889;p45">
                  <a:extLst>
                    <a:ext uri="{FF2B5EF4-FFF2-40B4-BE49-F238E27FC236}">
                      <a16:creationId xmlns:a16="http://schemas.microsoft.com/office/drawing/2014/main" id="{3C6800B7-467A-4CD6-B32D-996766DF7036}"/>
                    </a:ext>
                  </a:extLst>
                </p:cNvPr>
                <p:cNvSpPr/>
                <p:nvPr/>
              </p:nvSpPr>
              <p:spPr>
                <a:xfrm>
                  <a:off x="2810775" y="975075"/>
                  <a:ext cx="206025" cy="1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1" h="7926" extrusionOk="0">
                      <a:moveTo>
                        <a:pt x="4275" y="1132"/>
                      </a:moveTo>
                      <a:cubicBezTo>
                        <a:pt x="4640" y="1132"/>
                        <a:pt x="5009" y="1203"/>
                        <a:pt x="5360" y="1348"/>
                      </a:cubicBezTo>
                      <a:cubicBezTo>
                        <a:pt x="6416" y="1785"/>
                        <a:pt x="7108" y="2818"/>
                        <a:pt x="7108" y="3962"/>
                      </a:cubicBezTo>
                      <a:cubicBezTo>
                        <a:pt x="7105" y="5527"/>
                        <a:pt x="5840" y="6792"/>
                        <a:pt x="4276" y="6795"/>
                      </a:cubicBezTo>
                      <a:cubicBezTo>
                        <a:pt x="3131" y="6795"/>
                        <a:pt x="2099" y="6103"/>
                        <a:pt x="1661" y="5046"/>
                      </a:cubicBezTo>
                      <a:cubicBezTo>
                        <a:pt x="1223" y="3987"/>
                        <a:pt x="1465" y="2770"/>
                        <a:pt x="2274" y="1961"/>
                      </a:cubicBezTo>
                      <a:cubicBezTo>
                        <a:pt x="2815" y="1419"/>
                        <a:pt x="3538" y="1132"/>
                        <a:pt x="4275" y="1132"/>
                      </a:cubicBezTo>
                      <a:close/>
                      <a:moveTo>
                        <a:pt x="4276" y="1"/>
                      </a:moveTo>
                      <a:cubicBezTo>
                        <a:pt x="2672" y="1"/>
                        <a:pt x="1229" y="964"/>
                        <a:pt x="613" y="2447"/>
                      </a:cubicBezTo>
                      <a:cubicBezTo>
                        <a:pt x="0" y="3926"/>
                        <a:pt x="341" y="5632"/>
                        <a:pt x="1474" y="6764"/>
                      </a:cubicBezTo>
                      <a:cubicBezTo>
                        <a:pt x="2232" y="7523"/>
                        <a:pt x="3247" y="7926"/>
                        <a:pt x="4279" y="7926"/>
                      </a:cubicBezTo>
                      <a:cubicBezTo>
                        <a:pt x="4789" y="7926"/>
                        <a:pt x="5302" y="7828"/>
                        <a:pt x="5791" y="7625"/>
                      </a:cubicBezTo>
                      <a:cubicBezTo>
                        <a:pt x="7274" y="7009"/>
                        <a:pt x="8240" y="5566"/>
                        <a:pt x="8240" y="3962"/>
                      </a:cubicBezTo>
                      <a:cubicBezTo>
                        <a:pt x="8237" y="1773"/>
                        <a:pt x="6465" y="1"/>
                        <a:pt x="427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62AECFB-89F0-43C8-AC2D-BD1810C761E7}"/>
                  </a:ext>
                </a:extLst>
              </p:cNvPr>
              <p:cNvSpPr txBox="1"/>
              <p:nvPr/>
            </p:nvSpPr>
            <p:spPr>
              <a:xfrm>
                <a:off x="2299056" y="2538488"/>
                <a:ext cx="8100000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Systematisch</a:t>
                </a:r>
                <a:r>
                  <a:rPr lang="en-US" sz="1800" b="1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: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koordiniertes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,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landesweites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Verfahren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zur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Einholung</a:t>
                </a:r>
                <a:r>
                  <a:rPr lang="en-US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von </a:t>
                </a:r>
                <a:r>
                  <a:rPr lang="de-DE" sz="1800" b="0" i="0" u="none" strike="noStrik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Schülerfeedback</a:t>
                </a:r>
                <a:endParaRPr lang="en-US" sz="18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endParaRP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19B3E3E-FB70-46A0-901D-78922C79335E}"/>
                </a:ext>
              </a:extLst>
            </p:cNvPr>
            <p:cNvGrpSpPr/>
            <p:nvPr/>
          </p:nvGrpSpPr>
          <p:grpSpPr>
            <a:xfrm>
              <a:off x="1570980" y="3530862"/>
              <a:ext cx="8828076" cy="880369"/>
              <a:chOff x="1570980" y="3530862"/>
              <a:chExt cx="8828076" cy="880369"/>
            </a:xfrm>
          </p:grpSpPr>
          <p:sp>
            <p:nvSpPr>
              <p:cNvPr id="10" name="Google Shape;8680;p54">
                <a:extLst>
                  <a:ext uri="{FF2B5EF4-FFF2-40B4-BE49-F238E27FC236}">
                    <a16:creationId xmlns:a16="http://schemas.microsoft.com/office/drawing/2014/main" id="{77581968-29AB-4C22-A445-511F0B2E4FF7}"/>
                  </a:ext>
                </a:extLst>
              </p:cNvPr>
              <p:cNvSpPr/>
              <p:nvPr/>
            </p:nvSpPr>
            <p:spPr>
              <a:xfrm>
                <a:off x="1570980" y="3701046"/>
                <a:ext cx="540000" cy="540000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13" extrusionOk="0">
                    <a:moveTo>
                      <a:pt x="5136" y="4128"/>
                    </a:moveTo>
                    <a:cubicBezTo>
                      <a:pt x="5671" y="4128"/>
                      <a:pt x="6112" y="4569"/>
                      <a:pt x="6144" y="5136"/>
                    </a:cubicBezTo>
                    <a:lnTo>
                      <a:pt x="5230" y="4853"/>
                    </a:lnTo>
                    <a:cubicBezTo>
                      <a:pt x="5198" y="4839"/>
                      <a:pt x="5165" y="4832"/>
                      <a:pt x="5131" y="4832"/>
                    </a:cubicBezTo>
                    <a:cubicBezTo>
                      <a:pt x="4934" y="4832"/>
                      <a:pt x="4735" y="5052"/>
                      <a:pt x="4789" y="5294"/>
                    </a:cubicBezTo>
                    <a:lnTo>
                      <a:pt x="5073" y="6239"/>
                    </a:lnTo>
                    <a:cubicBezTo>
                      <a:pt x="4537" y="6176"/>
                      <a:pt x="4096" y="5703"/>
                      <a:pt x="4096" y="5168"/>
                    </a:cubicBezTo>
                    <a:cubicBezTo>
                      <a:pt x="4096" y="4601"/>
                      <a:pt x="4569" y="4128"/>
                      <a:pt x="5136" y="4128"/>
                    </a:cubicBezTo>
                    <a:close/>
                    <a:moveTo>
                      <a:pt x="5199" y="2364"/>
                    </a:moveTo>
                    <a:cubicBezTo>
                      <a:pt x="6680" y="2364"/>
                      <a:pt x="7940" y="3592"/>
                      <a:pt x="7940" y="5136"/>
                    </a:cubicBezTo>
                    <a:cubicBezTo>
                      <a:pt x="7940" y="5294"/>
                      <a:pt x="7940" y="5388"/>
                      <a:pt x="7908" y="5546"/>
                    </a:cubicBezTo>
                    <a:lnTo>
                      <a:pt x="6932" y="5294"/>
                    </a:lnTo>
                    <a:lnTo>
                      <a:pt x="6932" y="5136"/>
                    </a:lnTo>
                    <a:cubicBezTo>
                      <a:pt x="6806" y="4223"/>
                      <a:pt x="6049" y="3466"/>
                      <a:pt x="5104" y="3466"/>
                    </a:cubicBezTo>
                    <a:cubicBezTo>
                      <a:pt x="4159" y="3466"/>
                      <a:pt x="3435" y="4223"/>
                      <a:pt x="3435" y="5168"/>
                    </a:cubicBezTo>
                    <a:cubicBezTo>
                      <a:pt x="3435" y="5609"/>
                      <a:pt x="3624" y="6081"/>
                      <a:pt x="3939" y="6396"/>
                    </a:cubicBezTo>
                    <a:cubicBezTo>
                      <a:pt x="4254" y="6743"/>
                      <a:pt x="4695" y="6900"/>
                      <a:pt x="5167" y="6900"/>
                    </a:cubicBezTo>
                    <a:lnTo>
                      <a:pt x="5325" y="6900"/>
                    </a:lnTo>
                    <a:lnTo>
                      <a:pt x="5577" y="7877"/>
                    </a:lnTo>
                    <a:cubicBezTo>
                      <a:pt x="5482" y="7909"/>
                      <a:pt x="5325" y="7909"/>
                      <a:pt x="5199" y="7909"/>
                    </a:cubicBezTo>
                    <a:cubicBezTo>
                      <a:pt x="3687" y="7909"/>
                      <a:pt x="2426" y="6648"/>
                      <a:pt x="2426" y="5136"/>
                    </a:cubicBezTo>
                    <a:cubicBezTo>
                      <a:pt x="2426" y="3624"/>
                      <a:pt x="3655" y="2364"/>
                      <a:pt x="5199" y="2364"/>
                    </a:cubicBezTo>
                    <a:close/>
                    <a:moveTo>
                      <a:pt x="5167" y="726"/>
                    </a:moveTo>
                    <a:cubicBezTo>
                      <a:pt x="7940" y="726"/>
                      <a:pt x="10051" y="3277"/>
                      <a:pt x="9515" y="6018"/>
                    </a:cubicBezTo>
                    <a:lnTo>
                      <a:pt x="8507" y="5766"/>
                    </a:lnTo>
                    <a:cubicBezTo>
                      <a:pt x="8538" y="5546"/>
                      <a:pt x="8538" y="5357"/>
                      <a:pt x="8538" y="5136"/>
                    </a:cubicBezTo>
                    <a:cubicBezTo>
                      <a:pt x="8538" y="3246"/>
                      <a:pt x="7026" y="1702"/>
                      <a:pt x="5104" y="1702"/>
                    </a:cubicBezTo>
                    <a:cubicBezTo>
                      <a:pt x="3214" y="1702"/>
                      <a:pt x="1702" y="3246"/>
                      <a:pt x="1702" y="5136"/>
                    </a:cubicBezTo>
                    <a:cubicBezTo>
                      <a:pt x="1702" y="7027"/>
                      <a:pt x="3214" y="8602"/>
                      <a:pt x="5104" y="8602"/>
                    </a:cubicBezTo>
                    <a:cubicBezTo>
                      <a:pt x="5325" y="8602"/>
                      <a:pt x="5514" y="8602"/>
                      <a:pt x="5703" y="8539"/>
                    </a:cubicBezTo>
                    <a:lnTo>
                      <a:pt x="5986" y="9578"/>
                    </a:lnTo>
                    <a:cubicBezTo>
                      <a:pt x="5695" y="9636"/>
                      <a:pt x="5405" y="9664"/>
                      <a:pt x="5119" y="9664"/>
                    </a:cubicBezTo>
                    <a:cubicBezTo>
                      <a:pt x="2751" y="9664"/>
                      <a:pt x="694" y="7758"/>
                      <a:pt x="694" y="5199"/>
                    </a:cubicBezTo>
                    <a:cubicBezTo>
                      <a:pt x="694" y="2679"/>
                      <a:pt x="2773" y="726"/>
                      <a:pt x="5167" y="726"/>
                    </a:cubicBezTo>
                    <a:close/>
                    <a:moveTo>
                      <a:pt x="5671" y="5672"/>
                    </a:moveTo>
                    <a:lnTo>
                      <a:pt x="5671" y="5672"/>
                    </a:lnTo>
                    <a:cubicBezTo>
                      <a:pt x="10240" y="6964"/>
                      <a:pt x="9578" y="6774"/>
                      <a:pt x="9704" y="6806"/>
                    </a:cubicBezTo>
                    <a:lnTo>
                      <a:pt x="8853" y="7373"/>
                    </a:lnTo>
                    <a:cubicBezTo>
                      <a:pt x="8664" y="7499"/>
                      <a:pt x="8664" y="7751"/>
                      <a:pt x="8822" y="7877"/>
                    </a:cubicBezTo>
                    <a:lnTo>
                      <a:pt x="10964" y="9956"/>
                    </a:lnTo>
                    <a:cubicBezTo>
                      <a:pt x="11027" y="10114"/>
                      <a:pt x="11027" y="10335"/>
                      <a:pt x="10901" y="10492"/>
                    </a:cubicBezTo>
                    <a:lnTo>
                      <a:pt x="10429" y="10965"/>
                    </a:lnTo>
                    <a:cubicBezTo>
                      <a:pt x="10366" y="11012"/>
                      <a:pt x="10279" y="11035"/>
                      <a:pt x="10192" y="11035"/>
                    </a:cubicBezTo>
                    <a:cubicBezTo>
                      <a:pt x="10106" y="11035"/>
                      <a:pt x="10019" y="11012"/>
                      <a:pt x="9956" y="10965"/>
                    </a:cubicBezTo>
                    <a:lnTo>
                      <a:pt x="7845" y="8854"/>
                    </a:lnTo>
                    <a:cubicBezTo>
                      <a:pt x="7777" y="8786"/>
                      <a:pt x="7691" y="8753"/>
                      <a:pt x="7606" y="8753"/>
                    </a:cubicBezTo>
                    <a:cubicBezTo>
                      <a:pt x="7493" y="8753"/>
                      <a:pt x="7381" y="8809"/>
                      <a:pt x="7310" y="8917"/>
                    </a:cubicBezTo>
                    <a:cubicBezTo>
                      <a:pt x="7247" y="8980"/>
                      <a:pt x="6806" y="9641"/>
                      <a:pt x="6774" y="9736"/>
                    </a:cubicBezTo>
                    <a:cubicBezTo>
                      <a:pt x="6680" y="9484"/>
                      <a:pt x="5703" y="5861"/>
                      <a:pt x="5671" y="5672"/>
                    </a:cubicBezTo>
                    <a:close/>
                    <a:moveTo>
                      <a:pt x="5104" y="1"/>
                    </a:moveTo>
                    <a:cubicBezTo>
                      <a:pt x="2363" y="1"/>
                      <a:pt x="0" y="2238"/>
                      <a:pt x="0" y="5168"/>
                    </a:cubicBezTo>
                    <a:cubicBezTo>
                      <a:pt x="0" y="8066"/>
                      <a:pt x="2332" y="10303"/>
                      <a:pt x="5104" y="10303"/>
                    </a:cubicBezTo>
                    <a:cubicBezTo>
                      <a:pt x="5482" y="10303"/>
                      <a:pt x="5797" y="10272"/>
                      <a:pt x="6144" y="10208"/>
                    </a:cubicBezTo>
                    <a:lnTo>
                      <a:pt x="6270" y="10587"/>
                    </a:lnTo>
                    <a:cubicBezTo>
                      <a:pt x="6307" y="10755"/>
                      <a:pt x="6444" y="10845"/>
                      <a:pt x="6596" y="10845"/>
                    </a:cubicBezTo>
                    <a:cubicBezTo>
                      <a:pt x="6700" y="10845"/>
                      <a:pt x="6810" y="10802"/>
                      <a:pt x="6900" y="10713"/>
                    </a:cubicBezTo>
                    <a:lnTo>
                      <a:pt x="7625" y="9610"/>
                    </a:lnTo>
                    <a:lnTo>
                      <a:pt x="9483" y="11406"/>
                    </a:lnTo>
                    <a:cubicBezTo>
                      <a:pt x="9688" y="11610"/>
                      <a:pt x="9956" y="11713"/>
                      <a:pt x="10220" y="11713"/>
                    </a:cubicBezTo>
                    <a:cubicBezTo>
                      <a:pt x="10484" y="11713"/>
                      <a:pt x="10744" y="11610"/>
                      <a:pt x="10933" y="11406"/>
                    </a:cubicBezTo>
                    <a:lnTo>
                      <a:pt x="11405" y="10933"/>
                    </a:lnTo>
                    <a:cubicBezTo>
                      <a:pt x="11783" y="10555"/>
                      <a:pt x="11783" y="9893"/>
                      <a:pt x="11374" y="9484"/>
                    </a:cubicBezTo>
                    <a:lnTo>
                      <a:pt x="9515" y="7720"/>
                    </a:lnTo>
                    <a:lnTo>
                      <a:pt x="10618" y="6964"/>
                    </a:lnTo>
                    <a:cubicBezTo>
                      <a:pt x="10870" y="6806"/>
                      <a:pt x="10838" y="6428"/>
                      <a:pt x="10555" y="6333"/>
                    </a:cubicBezTo>
                    <a:lnTo>
                      <a:pt x="10145" y="6239"/>
                    </a:lnTo>
                    <a:cubicBezTo>
                      <a:pt x="10303" y="5483"/>
                      <a:pt x="10271" y="4695"/>
                      <a:pt x="10082" y="3908"/>
                    </a:cubicBezTo>
                    <a:cubicBezTo>
                      <a:pt x="9483" y="1576"/>
                      <a:pt x="7436" y="1"/>
                      <a:pt x="5104" y="1"/>
                    </a:cubicBezTo>
                    <a:close/>
                  </a:path>
                </a:pathLst>
              </a:custGeom>
              <a:solidFill>
                <a:srgbClr val="4E5D72"/>
              </a:solidFill>
              <a:ln>
                <a:noFill/>
              </a:ln>
            </p:spPr>
            <p:txBody>
              <a:bodyPr spcFirstLastPara="1" wrap="square" lIns="121884" tIns="121884" rIns="121884" bIns="121884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54B0733-AD02-4C39-9EB5-8984ECB9A1A7}"/>
                  </a:ext>
                </a:extLst>
              </p:cNvPr>
              <p:cNvSpPr txBox="1"/>
              <p:nvPr/>
            </p:nvSpPr>
            <p:spPr>
              <a:xfrm>
                <a:off x="2299056" y="3530862"/>
                <a:ext cx="8100000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Fokussiert</a:t>
                </a:r>
                <a:r>
                  <a:rPr lang="de-DE" sz="1800" b="1" i="0" u="none" strike="noStrike" cap="none" dirty="0">
                    <a:latin typeface="DM Sans"/>
                    <a:ea typeface="DM Sans"/>
                    <a:cs typeface="DM Sans"/>
                    <a:sym typeface="DM Sans"/>
                  </a:rPr>
                  <a:t>:</a:t>
                </a:r>
                <a:r>
                  <a:rPr lang="de-DE" sz="1800" b="0" i="0" u="none" strike="noStrike" cap="none" dirty="0">
                    <a:latin typeface="DM Sans"/>
                    <a:ea typeface="DM Sans"/>
                    <a:cs typeface="DM Sans"/>
                    <a:sym typeface="DM Sans"/>
                  </a:rPr>
                  <a:t> </a:t>
                </a:r>
                <a:r>
                  <a:rPr lang="de-D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fragt nach drei Kernbereichen: Wohlbefinden, Schulkultur und Aspekten sozial-emotionaler Entwicklung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710816DE-E621-4872-902D-341EB0430693}"/>
                </a:ext>
              </a:extLst>
            </p:cNvPr>
            <p:cNvGrpSpPr/>
            <p:nvPr/>
          </p:nvGrpSpPr>
          <p:grpSpPr>
            <a:xfrm>
              <a:off x="1567717" y="4523236"/>
              <a:ext cx="8831339" cy="880369"/>
              <a:chOff x="1567717" y="4523236"/>
              <a:chExt cx="8831339" cy="880369"/>
            </a:xfrm>
          </p:grpSpPr>
          <p:grpSp>
            <p:nvGrpSpPr>
              <p:cNvPr id="13" name="Google Shape;8733;p54">
                <a:extLst>
                  <a:ext uri="{FF2B5EF4-FFF2-40B4-BE49-F238E27FC236}">
                    <a16:creationId xmlns:a16="http://schemas.microsoft.com/office/drawing/2014/main" id="{1475ADE7-3F16-4E0C-907F-FAA65C8953EE}"/>
                  </a:ext>
                </a:extLst>
              </p:cNvPr>
              <p:cNvGrpSpPr/>
              <p:nvPr/>
            </p:nvGrpSpPr>
            <p:grpSpPr>
              <a:xfrm>
                <a:off x="1567717" y="4693420"/>
                <a:ext cx="540000" cy="540000"/>
                <a:chOff x="-4211975" y="2046625"/>
                <a:chExt cx="292250" cy="290675"/>
              </a:xfrm>
              <a:solidFill>
                <a:srgbClr val="4E5D72"/>
              </a:solidFill>
            </p:grpSpPr>
            <p:sp>
              <p:nvSpPr>
                <p:cNvPr id="15" name="Google Shape;8734;p54">
                  <a:extLst>
                    <a:ext uri="{FF2B5EF4-FFF2-40B4-BE49-F238E27FC236}">
                      <a16:creationId xmlns:a16="http://schemas.microsoft.com/office/drawing/2014/main" id="{EE1F47F3-ADA5-4497-B095-5DAA5A1995EB}"/>
                    </a:ext>
                  </a:extLst>
                </p:cNvPr>
                <p:cNvSpPr/>
                <p:nvPr/>
              </p:nvSpPr>
              <p:spPr>
                <a:xfrm>
                  <a:off x="-4211975" y="2081300"/>
                  <a:ext cx="256025" cy="2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41" h="10240" extrusionOk="0">
                      <a:moveTo>
                        <a:pt x="4758" y="693"/>
                      </a:moveTo>
                      <a:lnTo>
                        <a:pt x="4758" y="5167"/>
                      </a:lnTo>
                      <a:cubicBezTo>
                        <a:pt x="4758" y="5356"/>
                        <a:pt x="4916" y="5513"/>
                        <a:pt x="5105" y="5513"/>
                      </a:cubicBezTo>
                      <a:lnTo>
                        <a:pt x="9578" y="5513"/>
                      </a:lnTo>
                      <a:cubicBezTo>
                        <a:pt x="9358" y="7813"/>
                        <a:pt x="7436" y="9609"/>
                        <a:pt x="5105" y="9609"/>
                      </a:cubicBezTo>
                      <a:cubicBezTo>
                        <a:pt x="2679" y="9609"/>
                        <a:pt x="663" y="7593"/>
                        <a:pt x="663" y="5167"/>
                      </a:cubicBezTo>
                      <a:cubicBezTo>
                        <a:pt x="663" y="2835"/>
                        <a:pt x="2490" y="914"/>
                        <a:pt x="4758" y="693"/>
                      </a:cubicBezTo>
                      <a:close/>
                      <a:moveTo>
                        <a:pt x="5105" y="0"/>
                      </a:moveTo>
                      <a:cubicBezTo>
                        <a:pt x="2269" y="0"/>
                        <a:pt x="1" y="2300"/>
                        <a:pt x="1" y="5104"/>
                      </a:cubicBezTo>
                      <a:cubicBezTo>
                        <a:pt x="1" y="7939"/>
                        <a:pt x="2269" y="10239"/>
                        <a:pt x="5105" y="10239"/>
                      </a:cubicBezTo>
                      <a:cubicBezTo>
                        <a:pt x="7940" y="10239"/>
                        <a:pt x="10240" y="7939"/>
                        <a:pt x="10240" y="5104"/>
                      </a:cubicBezTo>
                      <a:cubicBezTo>
                        <a:pt x="10240" y="4978"/>
                        <a:pt x="10083" y="4820"/>
                        <a:pt x="9925" y="4820"/>
                      </a:cubicBezTo>
                      <a:lnTo>
                        <a:pt x="5483" y="4820"/>
                      </a:lnTo>
                      <a:lnTo>
                        <a:pt x="5483" y="347"/>
                      </a:lnTo>
                      <a:cubicBezTo>
                        <a:pt x="5483" y="158"/>
                        <a:pt x="5325" y="0"/>
                        <a:pt x="510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6" name="Google Shape;8735;p54">
                  <a:extLst>
                    <a:ext uri="{FF2B5EF4-FFF2-40B4-BE49-F238E27FC236}">
                      <a16:creationId xmlns:a16="http://schemas.microsoft.com/office/drawing/2014/main" id="{B1221E8A-CFEA-4529-836A-4801C7B47814}"/>
                    </a:ext>
                  </a:extLst>
                </p:cNvPr>
                <p:cNvSpPr/>
                <p:nvPr/>
              </p:nvSpPr>
              <p:spPr>
                <a:xfrm>
                  <a:off x="-4057600" y="2046625"/>
                  <a:ext cx="137875" cy="13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5" h="5515" extrusionOk="0">
                      <a:moveTo>
                        <a:pt x="663" y="694"/>
                      </a:moveTo>
                      <a:cubicBezTo>
                        <a:pt x="2836" y="851"/>
                        <a:pt x="4601" y="2616"/>
                        <a:pt x="4758" y="4790"/>
                      </a:cubicBezTo>
                      <a:lnTo>
                        <a:pt x="663" y="4790"/>
                      </a:lnTo>
                      <a:lnTo>
                        <a:pt x="663" y="694"/>
                      </a:lnTo>
                      <a:close/>
                      <a:moveTo>
                        <a:pt x="348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lnTo>
                        <a:pt x="1" y="5168"/>
                      </a:lnTo>
                      <a:cubicBezTo>
                        <a:pt x="1" y="5357"/>
                        <a:pt x="158" y="5514"/>
                        <a:pt x="348" y="5514"/>
                      </a:cubicBezTo>
                      <a:lnTo>
                        <a:pt x="5168" y="5514"/>
                      </a:lnTo>
                      <a:cubicBezTo>
                        <a:pt x="5357" y="5514"/>
                        <a:pt x="5514" y="5357"/>
                        <a:pt x="5514" y="5168"/>
                      </a:cubicBezTo>
                      <a:cubicBezTo>
                        <a:pt x="5483" y="3750"/>
                        <a:pt x="4979" y="2490"/>
                        <a:pt x="3971" y="1513"/>
                      </a:cubicBezTo>
                      <a:cubicBezTo>
                        <a:pt x="2994" y="536"/>
                        <a:pt x="1734" y="1"/>
                        <a:pt x="3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66537CAA-FBC2-41D0-B1EF-6FD3CEC4D2D7}"/>
                  </a:ext>
                </a:extLst>
              </p:cNvPr>
              <p:cNvSpPr txBox="1"/>
              <p:nvPr/>
            </p:nvSpPr>
            <p:spPr>
              <a:xfrm>
                <a:off x="2299056" y="4523236"/>
                <a:ext cx="8100000" cy="8803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de-DE" b="1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Datengestützt: </a:t>
                </a:r>
                <a:r>
                  <a:rPr lang="de-D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stellt Lehrkräften und Schulleitungen automatisiert Daten für die Reflexion und Weiterentwicklung bereit</a:t>
                </a:r>
                <a:endParaRPr lang="de-DE" dirty="0"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52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C0BEF-3BC0-4B00-8AF4-A93E089964FA}"/>
              </a:ext>
            </a:extLst>
          </p:cNvPr>
          <p:cNvSpPr txBox="1">
            <a:spLocks/>
          </p:cNvSpPr>
          <p:nvPr/>
        </p:nvSpPr>
        <p:spPr>
          <a:xfrm>
            <a:off x="720000" y="1504372"/>
            <a:ext cx="7315200" cy="52764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en-US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Eine </a:t>
            </a:r>
            <a:r>
              <a:rPr lang="de-DE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wichtige</a:t>
            </a:r>
            <a:r>
              <a:rPr lang="en-US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2400" b="1" dirty="0">
                <a:solidFill>
                  <a:srgbClr val="003064"/>
                </a:solidFill>
                <a:latin typeface="+mn-lt"/>
                <a:ea typeface="Open Sans" pitchFamily="2" charset="0"/>
                <a:cs typeface="Open Sans" pitchFamily="2" charset="0"/>
                <a:sym typeface="Merriweather"/>
              </a:rPr>
              <a:t>Klarstellung</a:t>
            </a:r>
            <a:endParaRPr lang="de-DE" sz="2400" b="1" dirty="0">
              <a:solidFill>
                <a:srgbClr val="003064"/>
              </a:solidFill>
              <a:latin typeface="+mn-lt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6" name="Google Shape;116;p16">
            <a:extLst>
              <a:ext uri="{FF2B5EF4-FFF2-40B4-BE49-F238E27FC236}">
                <a16:creationId xmlns:a16="http://schemas.microsoft.com/office/drawing/2014/main" id="{F844B151-ACCE-4EA9-840C-BA5F20B4B02F}"/>
              </a:ext>
            </a:extLst>
          </p:cNvPr>
          <p:cNvSpPr txBox="1"/>
          <p:nvPr/>
        </p:nvSpPr>
        <p:spPr>
          <a:xfrm>
            <a:off x="6672064" y="2459504"/>
            <a:ext cx="4896544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Das Zentrale Schülerfeedback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ist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kein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Instrument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zur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Bewertung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einzelner</a:t>
            </a:r>
            <a:r>
              <a:rPr lang="en-US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</a:t>
            </a:r>
            <a:r>
              <a:rPr lang="de-DE" sz="30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Lehrkräfte!</a:t>
            </a:r>
            <a:endParaRPr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4FA2F231-7B72-48D0-88EA-72FF7C12273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4746"/>
          <a:stretch>
            <a:fillRect/>
          </a:stretch>
        </p:blipFill>
        <p:spPr>
          <a:xfrm>
            <a:off x="0" y="2459504"/>
            <a:ext cx="5971550" cy="4398496"/>
          </a:xfr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5072F46-E551-4221-A3A8-7E77FB134AD9}"/>
              </a:ext>
            </a:extLst>
          </p:cNvPr>
          <p:cNvSpPr txBox="1">
            <a:spLocks/>
          </p:cNvSpPr>
          <p:nvPr/>
        </p:nvSpPr>
        <p:spPr>
          <a:xfrm>
            <a:off x="720000" y="1008000"/>
            <a:ext cx="10704592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0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2. Was ist das Zentrale Schülerfeedback?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54271A-2BDF-4F56-B304-06D458C7FA6C}"/>
              </a:ext>
            </a:extLst>
          </p:cNvPr>
          <p:cNvSpPr txBox="1"/>
          <p:nvPr/>
        </p:nvSpPr>
        <p:spPr>
          <a:xfrm rot="16200000">
            <a:off x="5143748" y="6030502"/>
            <a:ext cx="1440160" cy="215444"/>
          </a:xfrm>
          <a:prstGeom prst="rect">
            <a:avLst/>
          </a:prstGeom>
          <a:solidFill>
            <a:srgbClr val="000000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effectLst/>
              </a:rPr>
              <a:t>Adobe stock: 373514419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0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F04C2-798E-40B4-A1B0-082DC0E14BA7}"/>
              </a:ext>
            </a:extLst>
          </p:cNvPr>
          <p:cNvSpPr txBox="1">
            <a:spLocks/>
          </p:cNvSpPr>
          <p:nvPr/>
        </p:nvSpPr>
        <p:spPr>
          <a:xfrm>
            <a:off x="719999" y="1008000"/>
            <a:ext cx="10488569" cy="10413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b="1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3. Welche Chancen birgt die Durchführung für uns im Kollegium?</a:t>
            </a:r>
            <a:endParaRPr lang="de-DE" sz="3200" b="1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" name="Google Shape;126;p17" descr="image.png">
            <a:extLst>
              <a:ext uri="{FF2B5EF4-FFF2-40B4-BE49-F238E27FC236}">
                <a16:creationId xmlns:a16="http://schemas.microsoft.com/office/drawing/2014/main" id="{0DF03818-D457-4F43-B870-232BDC0621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000" y="2484000"/>
            <a:ext cx="3288590" cy="40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7;p17" descr="image.png">
            <a:extLst>
              <a:ext uri="{FF2B5EF4-FFF2-40B4-BE49-F238E27FC236}">
                <a16:creationId xmlns:a16="http://schemas.microsoft.com/office/drawing/2014/main" id="{B3B2AA4C-510C-4084-9C79-C09C15DE58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5988" y="2484000"/>
            <a:ext cx="3288590" cy="40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8;p17" descr="image.png">
            <a:extLst>
              <a:ext uri="{FF2B5EF4-FFF2-40B4-BE49-F238E27FC236}">
                <a16:creationId xmlns:a16="http://schemas.microsoft.com/office/drawing/2014/main" id="{C918813E-B49E-4BF4-A746-CEFC1F88815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9978" y="2484000"/>
            <a:ext cx="3288590" cy="406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6173;p48">
            <a:extLst>
              <a:ext uri="{FF2B5EF4-FFF2-40B4-BE49-F238E27FC236}">
                <a16:creationId xmlns:a16="http://schemas.microsoft.com/office/drawing/2014/main" id="{95A9F0AD-1F95-49FE-9A1E-053769CE297C}"/>
              </a:ext>
            </a:extLst>
          </p:cNvPr>
          <p:cNvGrpSpPr/>
          <p:nvPr/>
        </p:nvGrpSpPr>
        <p:grpSpPr>
          <a:xfrm>
            <a:off x="2004295" y="2628000"/>
            <a:ext cx="504000" cy="540000"/>
            <a:chOff x="-48237000" y="2342650"/>
            <a:chExt cx="256800" cy="300225"/>
          </a:xfrm>
          <a:solidFill>
            <a:srgbClr val="4E5D72"/>
          </a:solidFill>
        </p:grpSpPr>
        <p:sp>
          <p:nvSpPr>
            <p:cNvPr id="9" name="Google Shape;6174;p48">
              <a:extLst>
                <a:ext uri="{FF2B5EF4-FFF2-40B4-BE49-F238E27FC236}">
                  <a16:creationId xmlns:a16="http://schemas.microsoft.com/office/drawing/2014/main" id="{95CE95C5-EA76-4C1B-88B5-918A322610F9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0" name="Google Shape;6175;p48">
              <a:extLst>
                <a:ext uri="{FF2B5EF4-FFF2-40B4-BE49-F238E27FC236}">
                  <a16:creationId xmlns:a16="http://schemas.microsoft.com/office/drawing/2014/main" id="{5EF9CCDA-F65D-46FF-A930-A6222F2A3312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1" name="Google Shape;6176;p48">
              <a:extLst>
                <a:ext uri="{FF2B5EF4-FFF2-40B4-BE49-F238E27FC236}">
                  <a16:creationId xmlns:a16="http://schemas.microsoft.com/office/drawing/2014/main" id="{A01BC6D0-1F65-4DF3-A7F5-97AE96D7BD78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C4DED59-5F26-455E-ADF6-4345C39A5FE9}"/>
              </a:ext>
            </a:extLst>
          </p:cNvPr>
          <p:cNvGrpSpPr/>
          <p:nvPr/>
        </p:nvGrpSpPr>
        <p:grpSpPr>
          <a:xfrm>
            <a:off x="5670182" y="2685741"/>
            <a:ext cx="480202" cy="482025"/>
            <a:chOff x="5885798" y="1988379"/>
            <a:chExt cx="480202" cy="482025"/>
          </a:xfrm>
        </p:grpSpPr>
        <p:sp>
          <p:nvSpPr>
            <p:cNvPr id="13" name="Google Shape;6981;p50">
              <a:extLst>
                <a:ext uri="{FF2B5EF4-FFF2-40B4-BE49-F238E27FC236}">
                  <a16:creationId xmlns:a16="http://schemas.microsoft.com/office/drawing/2014/main" id="{D212230A-05D8-4D66-80D5-8A1616EACB3A}"/>
                </a:ext>
              </a:extLst>
            </p:cNvPr>
            <p:cNvSpPr/>
            <p:nvPr/>
          </p:nvSpPr>
          <p:spPr>
            <a:xfrm>
              <a:off x="6173308" y="1993168"/>
              <a:ext cx="159110" cy="157627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4" name="Google Shape;6982;p50">
              <a:extLst>
                <a:ext uri="{FF2B5EF4-FFF2-40B4-BE49-F238E27FC236}">
                  <a16:creationId xmlns:a16="http://schemas.microsoft.com/office/drawing/2014/main" id="{5380EE7A-C485-4EA4-8CF0-38A0C3B99AB7}"/>
                </a:ext>
              </a:extLst>
            </p:cNvPr>
            <p:cNvSpPr/>
            <p:nvPr/>
          </p:nvSpPr>
          <p:spPr>
            <a:xfrm>
              <a:off x="5952963" y="2311294"/>
              <a:ext cx="157627" cy="159110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5" name="Google Shape;6984;p50">
              <a:extLst>
                <a:ext uri="{FF2B5EF4-FFF2-40B4-BE49-F238E27FC236}">
                  <a16:creationId xmlns:a16="http://schemas.microsoft.com/office/drawing/2014/main" id="{587AD003-A491-4041-B3D8-8ABDE9D05B1D}"/>
                </a:ext>
              </a:extLst>
            </p:cNvPr>
            <p:cNvSpPr/>
            <p:nvPr/>
          </p:nvSpPr>
          <p:spPr>
            <a:xfrm>
              <a:off x="6141208" y="2214949"/>
              <a:ext cx="224792" cy="253973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  <p:sp>
          <p:nvSpPr>
            <p:cNvPr id="16" name="Google Shape;6984;p50">
              <a:extLst>
                <a:ext uri="{FF2B5EF4-FFF2-40B4-BE49-F238E27FC236}">
                  <a16:creationId xmlns:a16="http://schemas.microsoft.com/office/drawing/2014/main" id="{F9DCD7D8-742D-433A-8251-449926140D26}"/>
                </a:ext>
              </a:extLst>
            </p:cNvPr>
            <p:cNvSpPr/>
            <p:nvPr/>
          </p:nvSpPr>
          <p:spPr>
            <a:xfrm>
              <a:off x="5885798" y="1988379"/>
              <a:ext cx="224792" cy="253973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4E5D72"/>
            </a:solidFill>
            <a:ln>
              <a:noFill/>
            </a:ln>
          </p:spPr>
          <p:txBody>
            <a:bodyPr spcFirstLastPara="1" wrap="square" lIns="121884" tIns="121884" rIns="121884" bIns="121884" anchor="ctr" anchorCtr="0">
              <a:noAutofit/>
            </a:bodyPr>
            <a:lstStyle/>
            <a:p>
              <a:endParaRPr sz="2400">
                <a:solidFill>
                  <a:srgbClr val="003064"/>
                </a:solidFill>
              </a:endParaRPr>
            </a:p>
          </p:txBody>
        </p:sp>
      </p:grpSp>
      <p:sp>
        <p:nvSpPr>
          <p:cNvPr id="17" name="Google Shape;9301;p55">
            <a:extLst>
              <a:ext uri="{FF2B5EF4-FFF2-40B4-BE49-F238E27FC236}">
                <a16:creationId xmlns:a16="http://schemas.microsoft.com/office/drawing/2014/main" id="{C101A543-3F0E-426C-92CA-20F67A1B79D4}"/>
              </a:ext>
            </a:extLst>
          </p:cNvPr>
          <p:cNvSpPr/>
          <p:nvPr/>
        </p:nvSpPr>
        <p:spPr>
          <a:xfrm>
            <a:off x="9294273" y="2779118"/>
            <a:ext cx="540000" cy="370850"/>
          </a:xfrm>
          <a:custGeom>
            <a:avLst/>
            <a:gdLst/>
            <a:ahLst/>
            <a:cxnLst/>
            <a:rect l="l" t="t" r="r" b="b"/>
            <a:pathLst>
              <a:path w="11909" h="7599" extrusionOk="0">
                <a:moveTo>
                  <a:pt x="9767" y="2079"/>
                </a:moveTo>
                <a:lnTo>
                  <a:pt x="9767" y="5198"/>
                </a:lnTo>
                <a:cubicBezTo>
                  <a:pt x="9735" y="5041"/>
                  <a:pt x="9672" y="4915"/>
                  <a:pt x="9546" y="4789"/>
                </a:cubicBezTo>
                <a:lnTo>
                  <a:pt x="7813" y="3056"/>
                </a:lnTo>
                <a:cubicBezTo>
                  <a:pt x="7624" y="2867"/>
                  <a:pt x="7341" y="2741"/>
                  <a:pt x="7057" y="2741"/>
                </a:cubicBezTo>
                <a:lnTo>
                  <a:pt x="6018" y="2741"/>
                </a:lnTo>
                <a:cubicBezTo>
                  <a:pt x="5923" y="2741"/>
                  <a:pt x="5797" y="2836"/>
                  <a:pt x="5734" y="2930"/>
                </a:cubicBezTo>
                <a:lnTo>
                  <a:pt x="5482" y="3403"/>
                </a:lnTo>
                <a:cubicBezTo>
                  <a:pt x="5293" y="3812"/>
                  <a:pt x="4883" y="4001"/>
                  <a:pt x="4505" y="4001"/>
                </a:cubicBezTo>
                <a:lnTo>
                  <a:pt x="5356" y="2269"/>
                </a:lnTo>
                <a:cubicBezTo>
                  <a:pt x="5419" y="2143"/>
                  <a:pt x="5576" y="2079"/>
                  <a:pt x="5671" y="2079"/>
                </a:cubicBezTo>
                <a:close/>
                <a:moveTo>
                  <a:pt x="1418" y="2079"/>
                </a:moveTo>
                <a:lnTo>
                  <a:pt x="1418" y="5545"/>
                </a:lnTo>
                <a:lnTo>
                  <a:pt x="725" y="5545"/>
                </a:lnTo>
                <a:lnTo>
                  <a:pt x="725" y="2079"/>
                </a:lnTo>
                <a:close/>
                <a:moveTo>
                  <a:pt x="11153" y="2079"/>
                </a:moveTo>
                <a:lnTo>
                  <a:pt x="11153" y="5545"/>
                </a:lnTo>
                <a:lnTo>
                  <a:pt x="10460" y="5545"/>
                </a:lnTo>
                <a:lnTo>
                  <a:pt x="10460" y="2079"/>
                </a:lnTo>
                <a:close/>
                <a:moveTo>
                  <a:pt x="6931" y="630"/>
                </a:moveTo>
                <a:cubicBezTo>
                  <a:pt x="6774" y="1008"/>
                  <a:pt x="6427" y="1323"/>
                  <a:pt x="5955" y="1323"/>
                </a:cubicBezTo>
                <a:lnTo>
                  <a:pt x="5671" y="1323"/>
                </a:lnTo>
                <a:cubicBezTo>
                  <a:pt x="5293" y="1323"/>
                  <a:pt x="4946" y="1575"/>
                  <a:pt x="4726" y="1922"/>
                </a:cubicBezTo>
                <a:lnTo>
                  <a:pt x="3655" y="4064"/>
                </a:lnTo>
                <a:cubicBezTo>
                  <a:pt x="3623" y="4127"/>
                  <a:pt x="3623" y="4253"/>
                  <a:pt x="3655" y="4316"/>
                </a:cubicBezTo>
                <a:cubicBezTo>
                  <a:pt x="3718" y="4411"/>
                  <a:pt x="3781" y="4474"/>
                  <a:pt x="3875" y="4537"/>
                </a:cubicBezTo>
                <a:cubicBezTo>
                  <a:pt x="4088" y="4627"/>
                  <a:pt x="4310" y="4670"/>
                  <a:pt x="4532" y="4670"/>
                </a:cubicBezTo>
                <a:cubicBezTo>
                  <a:pt x="5165" y="4670"/>
                  <a:pt x="5785" y="4316"/>
                  <a:pt x="6112" y="3686"/>
                </a:cubicBezTo>
                <a:lnTo>
                  <a:pt x="6238" y="3434"/>
                </a:lnTo>
                <a:lnTo>
                  <a:pt x="7026" y="3434"/>
                </a:lnTo>
                <a:cubicBezTo>
                  <a:pt x="7089" y="3434"/>
                  <a:pt x="7215" y="3466"/>
                  <a:pt x="7246" y="3529"/>
                </a:cubicBezTo>
                <a:lnTo>
                  <a:pt x="8979" y="5261"/>
                </a:lnTo>
                <a:cubicBezTo>
                  <a:pt x="9137" y="5419"/>
                  <a:pt x="9137" y="5545"/>
                  <a:pt x="9105" y="5640"/>
                </a:cubicBezTo>
                <a:cubicBezTo>
                  <a:pt x="9105" y="5671"/>
                  <a:pt x="9042" y="5829"/>
                  <a:pt x="8885" y="5860"/>
                </a:cubicBezTo>
                <a:lnTo>
                  <a:pt x="5576" y="6805"/>
                </a:lnTo>
                <a:cubicBezTo>
                  <a:pt x="5543" y="6814"/>
                  <a:pt x="5507" y="6818"/>
                  <a:pt x="5470" y="6818"/>
                </a:cubicBezTo>
                <a:cubicBezTo>
                  <a:pt x="5371" y="6818"/>
                  <a:pt x="5268" y="6788"/>
                  <a:pt x="5198" y="6742"/>
                </a:cubicBezTo>
                <a:lnTo>
                  <a:pt x="4096" y="5640"/>
                </a:lnTo>
                <a:cubicBezTo>
                  <a:pt x="4033" y="5545"/>
                  <a:pt x="3938" y="5514"/>
                  <a:pt x="3875" y="5514"/>
                </a:cubicBezTo>
                <a:lnTo>
                  <a:pt x="2111" y="5514"/>
                </a:lnTo>
                <a:lnTo>
                  <a:pt x="2111" y="2048"/>
                </a:lnTo>
                <a:lnTo>
                  <a:pt x="2741" y="2048"/>
                </a:lnTo>
                <a:cubicBezTo>
                  <a:pt x="3119" y="2048"/>
                  <a:pt x="3466" y="1796"/>
                  <a:pt x="3686" y="1449"/>
                </a:cubicBezTo>
                <a:lnTo>
                  <a:pt x="4001" y="819"/>
                </a:lnTo>
                <a:cubicBezTo>
                  <a:pt x="4064" y="693"/>
                  <a:pt x="4190" y="630"/>
                  <a:pt x="4316" y="630"/>
                </a:cubicBezTo>
                <a:close/>
                <a:moveTo>
                  <a:pt x="4316" y="0"/>
                </a:moveTo>
                <a:cubicBezTo>
                  <a:pt x="3907" y="0"/>
                  <a:pt x="3560" y="221"/>
                  <a:pt x="3371" y="599"/>
                </a:cubicBezTo>
                <a:lnTo>
                  <a:pt x="3056" y="1229"/>
                </a:lnTo>
                <a:cubicBezTo>
                  <a:pt x="2962" y="1323"/>
                  <a:pt x="2836" y="1418"/>
                  <a:pt x="2741" y="1418"/>
                </a:cubicBezTo>
                <a:lnTo>
                  <a:pt x="378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5955"/>
                </a:lnTo>
                <a:cubicBezTo>
                  <a:pt x="0" y="6144"/>
                  <a:pt x="158" y="6301"/>
                  <a:pt x="378" y="6301"/>
                </a:cubicBezTo>
                <a:lnTo>
                  <a:pt x="3718" y="6301"/>
                </a:lnTo>
                <a:lnTo>
                  <a:pt x="4694" y="7278"/>
                </a:lnTo>
                <a:cubicBezTo>
                  <a:pt x="4894" y="7477"/>
                  <a:pt x="5139" y="7598"/>
                  <a:pt x="5410" y="7598"/>
                </a:cubicBezTo>
                <a:cubicBezTo>
                  <a:pt x="5525" y="7598"/>
                  <a:pt x="5644" y="7577"/>
                  <a:pt x="5766" y="7530"/>
                </a:cubicBezTo>
                <a:lnTo>
                  <a:pt x="9074" y="6553"/>
                </a:lnTo>
                <a:cubicBezTo>
                  <a:pt x="9263" y="6522"/>
                  <a:pt x="9420" y="6396"/>
                  <a:pt x="9578" y="6238"/>
                </a:cubicBezTo>
                <a:lnTo>
                  <a:pt x="11562" y="6238"/>
                </a:lnTo>
                <a:cubicBezTo>
                  <a:pt x="11751" y="6238"/>
                  <a:pt x="11909" y="6081"/>
                  <a:pt x="11909" y="5892"/>
                </a:cubicBezTo>
                <a:lnTo>
                  <a:pt x="11909" y="1733"/>
                </a:lnTo>
                <a:cubicBezTo>
                  <a:pt x="11877" y="1544"/>
                  <a:pt x="11720" y="1386"/>
                  <a:pt x="11499" y="1386"/>
                </a:cubicBezTo>
                <a:lnTo>
                  <a:pt x="7341" y="1386"/>
                </a:lnTo>
                <a:cubicBezTo>
                  <a:pt x="7561" y="1103"/>
                  <a:pt x="7687" y="693"/>
                  <a:pt x="7687" y="347"/>
                </a:cubicBezTo>
                <a:cubicBezTo>
                  <a:pt x="7687" y="158"/>
                  <a:pt x="7530" y="0"/>
                  <a:pt x="7341" y="0"/>
                </a:cubicBezTo>
                <a:close/>
              </a:path>
            </a:pathLst>
          </a:custGeom>
          <a:solidFill>
            <a:srgbClr val="4E5D72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2400">
              <a:solidFill>
                <a:srgbClr val="003064"/>
              </a:solidFill>
            </a:endParaRP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80CBFA6-EB2B-4345-B0BE-B3E3DA329088}"/>
              </a:ext>
            </a:extLst>
          </p:cNvPr>
          <p:cNvGrpSpPr/>
          <p:nvPr/>
        </p:nvGrpSpPr>
        <p:grpSpPr>
          <a:xfrm>
            <a:off x="801114" y="3363270"/>
            <a:ext cx="9751735" cy="323165"/>
            <a:chOff x="801114" y="3363270"/>
            <a:chExt cx="9751735" cy="323165"/>
          </a:xfrm>
        </p:grpSpPr>
        <p:sp>
          <p:nvSpPr>
            <p:cNvPr id="19" name="Google Shape;130;p17">
              <a:extLst>
                <a:ext uri="{FF2B5EF4-FFF2-40B4-BE49-F238E27FC236}">
                  <a16:creationId xmlns:a16="http://schemas.microsoft.com/office/drawing/2014/main" id="{A35FD513-E460-4249-A9BB-A1F65C479183}"/>
                </a:ext>
              </a:extLst>
            </p:cNvPr>
            <p:cNvSpPr txBox="1"/>
            <p:nvPr/>
          </p:nvSpPr>
          <p:spPr>
            <a:xfrm>
              <a:off x="801114" y="3363270"/>
              <a:ext cx="291036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1" i="0" u="none" strike="noStrike" cap="none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Reflexionsgrundlage</a:t>
              </a:r>
              <a:endParaRPr lang="de-DE" sz="2000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0" name="Google Shape;133;p17">
              <a:extLst>
                <a:ext uri="{FF2B5EF4-FFF2-40B4-BE49-F238E27FC236}">
                  <a16:creationId xmlns:a16="http://schemas.microsoft.com/office/drawing/2014/main" id="{895D6678-4350-4565-AFF3-EBA8D27AF4F2}"/>
                </a:ext>
              </a:extLst>
            </p:cNvPr>
            <p:cNvSpPr txBox="1"/>
            <p:nvPr/>
          </p:nvSpPr>
          <p:spPr>
            <a:xfrm>
              <a:off x="4560115" y="3363270"/>
              <a:ext cx="2700337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de-DE" sz="21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Schülerperspektive</a:t>
              </a:r>
              <a:endPara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  <p:sp>
          <p:nvSpPr>
            <p:cNvPr id="21" name="Google Shape;136;p17">
              <a:extLst>
                <a:ext uri="{FF2B5EF4-FFF2-40B4-BE49-F238E27FC236}">
                  <a16:creationId xmlns:a16="http://schemas.microsoft.com/office/drawing/2014/main" id="{9230C4D8-0C09-41AE-AE19-E83D45743E9E}"/>
                </a:ext>
              </a:extLst>
            </p:cNvPr>
            <p:cNvSpPr txBox="1"/>
            <p:nvPr/>
          </p:nvSpPr>
          <p:spPr>
            <a:xfrm>
              <a:off x="8575698" y="3363270"/>
              <a:ext cx="1977151" cy="323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de-DE" sz="2100" b="1" dirty="0">
                  <a:solidFill>
                    <a:srgbClr val="003064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  <a:sym typeface="Merriweather"/>
                </a:rPr>
                <a:t>Partizipation</a:t>
              </a:r>
              <a:endPara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3" name="Google Shape;131;p17">
            <a:extLst>
              <a:ext uri="{FF2B5EF4-FFF2-40B4-BE49-F238E27FC236}">
                <a16:creationId xmlns:a16="http://schemas.microsoft.com/office/drawing/2014/main" id="{8C1ED4A8-8AE9-418E-9E9D-7D143DF20DAA}"/>
              </a:ext>
            </a:extLst>
          </p:cNvPr>
          <p:cNvSpPr txBox="1"/>
          <p:nvPr/>
        </p:nvSpPr>
        <p:spPr>
          <a:xfrm>
            <a:off x="838836" y="3815165"/>
            <a:ext cx="2838450" cy="1846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valide Daten als Basis für professionelle Reflexion und kollegialen Austausch</a:t>
            </a:r>
          </a:p>
          <a:p>
            <a:pPr marL="285750" marR="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konkrete Impulse für Qualitätsentwicklung</a:t>
            </a:r>
            <a:endParaRPr lang="de-DE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Google Shape;134;p17">
            <a:extLst>
              <a:ext uri="{FF2B5EF4-FFF2-40B4-BE49-F238E27FC236}">
                <a16:creationId xmlns:a16="http://schemas.microsoft.com/office/drawing/2014/main" id="{005A0F44-391C-4A31-A583-1934D0969AD7}"/>
              </a:ext>
            </a:extLst>
          </p:cNvPr>
          <p:cNvSpPr txBox="1"/>
          <p:nvPr/>
        </p:nvSpPr>
        <p:spPr>
          <a:xfrm>
            <a:off x="4491058" y="3815165"/>
            <a:ext cx="28384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Schule aus dem Blickwinkel der Lernenden: Wie erleben sie unsere Schule? Wie steht es um ihr Wohlbefinden?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ganzheitliches Bild der pädagogischen Arbeit</a:t>
            </a:r>
            <a:endParaRPr lang="de-DE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5" name="Google Shape;137;p17">
            <a:extLst>
              <a:ext uri="{FF2B5EF4-FFF2-40B4-BE49-F238E27FC236}">
                <a16:creationId xmlns:a16="http://schemas.microsoft.com/office/drawing/2014/main" id="{25E63FF5-DE5E-487B-8958-9FC8F8A2C1BD}"/>
              </a:ext>
            </a:extLst>
          </p:cNvPr>
          <p:cNvSpPr txBox="1"/>
          <p:nvPr/>
        </p:nvSpPr>
        <p:spPr>
          <a:xfrm>
            <a:off x="8145048" y="3815165"/>
            <a:ext cx="28384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aktive Beteiligung von Schülerinnen und Schülern an der Schulentwicklung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Stärkung einer positiven Feedbackkultur</a:t>
            </a:r>
            <a:endParaRPr lang="de-DE" sz="1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5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12A07-83DA-47B3-AD18-C6A2E4A7F126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Google Shape;148;p18">
            <a:extLst>
              <a:ext uri="{FF2B5EF4-FFF2-40B4-BE49-F238E27FC236}">
                <a16:creationId xmlns:a16="http://schemas.microsoft.com/office/drawing/2014/main" id="{FF198D3B-02D2-4D0F-BA81-9D7E42266FCC}"/>
              </a:ext>
            </a:extLst>
          </p:cNvPr>
          <p:cNvSpPr txBox="1"/>
          <p:nvPr/>
        </p:nvSpPr>
        <p:spPr>
          <a:xfrm>
            <a:off x="720000" y="1670887"/>
            <a:ext cx="91204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Das Zentrale Schülerfeedback durchläuft im </a:t>
            </a:r>
            <a:r>
              <a:rPr lang="de-DE" sz="24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W</a:t>
            </a: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esentlichen vier Phasen: </a:t>
            </a:r>
            <a:endParaRPr sz="2400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F3E572DB-60E0-4ACC-B32D-70B4D69B75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11267" r="11020"/>
          <a:stretch/>
        </p:blipFill>
        <p:spPr>
          <a:xfrm>
            <a:off x="6329924" y="2409551"/>
            <a:ext cx="5862076" cy="4448457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75EF752-A309-4415-AB52-16939A01184E}"/>
              </a:ext>
            </a:extLst>
          </p:cNvPr>
          <p:cNvSpPr txBox="1"/>
          <p:nvPr/>
        </p:nvSpPr>
        <p:spPr>
          <a:xfrm rot="16200000">
            <a:off x="11364198" y="6032790"/>
            <a:ext cx="1440160" cy="215444"/>
          </a:xfrm>
          <a:prstGeom prst="rect">
            <a:avLst/>
          </a:prstGeom>
          <a:solidFill>
            <a:srgbClr val="000000">
              <a:alpha val="29804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Adobe stock: </a:t>
            </a:r>
            <a:r>
              <a:rPr lang="de-DE" sz="800" dirty="0">
                <a:solidFill>
                  <a:schemeClr val="bg1"/>
                </a:solidFill>
                <a:effectLst/>
              </a:rPr>
              <a:t>1765936292</a:t>
            </a:r>
            <a:endParaRPr lang="de-DE" sz="800" dirty="0">
              <a:solidFill>
                <a:schemeClr val="bg1"/>
              </a:solidFill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81D8C59-129A-4DCA-952A-7120B8CE41CF}"/>
              </a:ext>
            </a:extLst>
          </p:cNvPr>
          <p:cNvGrpSpPr/>
          <p:nvPr/>
        </p:nvGrpSpPr>
        <p:grpSpPr>
          <a:xfrm>
            <a:off x="720000" y="2700000"/>
            <a:ext cx="4516388" cy="1656184"/>
            <a:chOff x="571500" y="2636913"/>
            <a:chExt cx="4516388" cy="1656184"/>
          </a:xfrm>
        </p:grpSpPr>
        <p:pic>
          <p:nvPicPr>
            <p:cNvPr id="11" name="Google Shape;126;p17" descr="image.png">
              <a:extLst>
                <a:ext uri="{FF2B5EF4-FFF2-40B4-BE49-F238E27FC236}">
                  <a16:creationId xmlns:a16="http://schemas.microsoft.com/office/drawing/2014/main" id="{D333B5CA-BF58-4C08-826B-05CF7C0CE9D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500" y="2636913"/>
              <a:ext cx="4516388" cy="1656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131;p17">
              <a:extLst>
                <a:ext uri="{FF2B5EF4-FFF2-40B4-BE49-F238E27FC236}">
                  <a16:creationId xmlns:a16="http://schemas.microsoft.com/office/drawing/2014/main" id="{B67DE56F-1B54-4333-837F-E9DCE114BE4F}"/>
                </a:ext>
              </a:extLst>
            </p:cNvPr>
            <p:cNvSpPr txBox="1"/>
            <p:nvPr/>
          </p:nvSpPr>
          <p:spPr>
            <a:xfrm>
              <a:off x="684682" y="2726341"/>
              <a:ext cx="429002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b="0" i="0" u="none" strike="noStrike" cap="none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Start in der Schule</a:t>
              </a:r>
            </a:p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Durchführung der Erhebung</a:t>
              </a:r>
            </a:p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Umgang mit den Ergebnissen</a:t>
              </a:r>
            </a:p>
            <a:p>
              <a:pPr marL="342900" marR="0" lvl="0" indent="-3429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de-DE" sz="1600" dirty="0">
                  <a:latin typeface="Open Sans" pitchFamily="2" charset="0"/>
                  <a:ea typeface="Open Sans" pitchFamily="2" charset="0"/>
                  <a:cs typeface="Open Sans" pitchFamily="2" charset="0"/>
                  <a:sym typeface="DM Sans"/>
                </a:rPr>
                <a:t>Maßnahmen ableiten und umsetzen</a:t>
              </a:r>
              <a:endParaRPr lang="de-DE" sz="1600" dirty="0">
                <a:latin typeface="Open Sans" pitchFamily="2" charset="0"/>
                <a:ea typeface="Open Sans" pitchFamily="2" charset="0"/>
                <a:cs typeface="Open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74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p18">
            <a:extLst>
              <a:ext uri="{FF2B5EF4-FFF2-40B4-BE49-F238E27FC236}">
                <a16:creationId xmlns:a16="http://schemas.microsoft.com/office/drawing/2014/main" id="{62B67AAD-3A9B-4322-9B4C-1FDCC37832FD}"/>
              </a:ext>
            </a:extLst>
          </p:cNvPr>
          <p:cNvSpPr txBox="1"/>
          <p:nvPr/>
        </p:nvSpPr>
        <p:spPr>
          <a:xfrm>
            <a:off x="720000" y="1620000"/>
            <a:ext cx="63696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3 zentrale Rollen im Prozess</a:t>
            </a:r>
            <a:endParaRPr sz="2400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Google Shape;126;p17" descr="image.png">
            <a:extLst>
              <a:ext uri="{FF2B5EF4-FFF2-40B4-BE49-F238E27FC236}">
                <a16:creationId xmlns:a16="http://schemas.microsoft.com/office/drawing/2014/main" id="{F8BEE58C-F98A-49EA-8160-61A11C4009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183309"/>
            <a:ext cx="3429000" cy="421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7;p17" descr="image.png">
            <a:extLst>
              <a:ext uri="{FF2B5EF4-FFF2-40B4-BE49-F238E27FC236}">
                <a16:creationId xmlns:a16="http://schemas.microsoft.com/office/drawing/2014/main" id="{38BE1AAB-B9C6-4700-8C66-D8A68196CC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1498" y="2168681"/>
            <a:ext cx="3429000" cy="4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8;p17" descr="image.png">
            <a:extLst>
              <a:ext uri="{FF2B5EF4-FFF2-40B4-BE49-F238E27FC236}">
                <a16:creationId xmlns:a16="http://schemas.microsoft.com/office/drawing/2014/main" id="{E3CFF817-280B-4324-A5E2-FCDFE5EB8DD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36826" y="2183309"/>
            <a:ext cx="3429000" cy="4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0;p17">
            <a:extLst>
              <a:ext uri="{FF2B5EF4-FFF2-40B4-BE49-F238E27FC236}">
                <a16:creationId xmlns:a16="http://schemas.microsoft.com/office/drawing/2014/main" id="{ADDFE453-B5A2-4C69-A152-B596D0E3FF21}"/>
              </a:ext>
            </a:extLst>
          </p:cNvPr>
          <p:cNvSpPr txBox="1"/>
          <p:nvPr/>
        </p:nvSpPr>
        <p:spPr>
          <a:xfrm>
            <a:off x="525121" y="3105834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1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Schulleitung bzw. koordinierende Person</a:t>
            </a:r>
            <a:endParaRPr lang="de-DE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Google Shape;131;p17">
            <a:extLst>
              <a:ext uri="{FF2B5EF4-FFF2-40B4-BE49-F238E27FC236}">
                <a16:creationId xmlns:a16="http://schemas.microsoft.com/office/drawing/2014/main" id="{4BD3A106-DF9B-4E10-8905-20CA6D99167A}"/>
              </a:ext>
            </a:extLst>
          </p:cNvPr>
          <p:cNvSpPr txBox="1"/>
          <p:nvPr/>
        </p:nvSpPr>
        <p:spPr>
          <a:xfrm>
            <a:off x="731904" y="3895255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de-DE" sz="1800" b="0" i="0" u="none" strike="noStrike" cap="non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Koordiniert das Feedback in der Schule</a:t>
            </a:r>
            <a:endParaRPr sz="18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1" name="Google Shape;133;p17">
            <a:extLst>
              <a:ext uri="{FF2B5EF4-FFF2-40B4-BE49-F238E27FC236}">
                <a16:creationId xmlns:a16="http://schemas.microsoft.com/office/drawing/2014/main" id="{91535292-D24D-4430-9EEE-E31B78C39F77}"/>
              </a:ext>
            </a:extLst>
          </p:cNvPr>
          <p:cNvSpPr txBox="1"/>
          <p:nvPr/>
        </p:nvSpPr>
        <p:spPr>
          <a:xfrm>
            <a:off x="4745830" y="3203894"/>
            <a:ext cx="270033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Lehrkräfte</a:t>
            </a:r>
            <a:endParaRPr lang="de-DE" sz="2100" b="1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4C5C8352-73A4-412F-ACF5-C903FD74DE31}"/>
              </a:ext>
            </a:extLst>
          </p:cNvPr>
          <p:cNvSpPr txBox="1"/>
          <p:nvPr/>
        </p:nvSpPr>
        <p:spPr>
          <a:xfrm>
            <a:off x="4612551" y="3697584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Führen die Befragung in den Klassen durch</a:t>
            </a:r>
          </a:p>
        </p:txBody>
      </p:sp>
      <p:sp>
        <p:nvSpPr>
          <p:cNvPr id="13" name="Google Shape;136;p17">
            <a:extLst>
              <a:ext uri="{FF2B5EF4-FFF2-40B4-BE49-F238E27FC236}">
                <a16:creationId xmlns:a16="http://schemas.microsoft.com/office/drawing/2014/main" id="{739CAE11-C1E7-4BE9-93F7-F0AABD1C707C}"/>
              </a:ext>
            </a:extLst>
          </p:cNvPr>
          <p:cNvSpPr txBox="1"/>
          <p:nvPr/>
        </p:nvSpPr>
        <p:spPr>
          <a:xfrm>
            <a:off x="8917422" y="3069806"/>
            <a:ext cx="197715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de-DE" sz="2100" b="1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Schülerinnen und Schüler</a:t>
            </a:r>
            <a:endParaRPr lang="de-DE" sz="2100" b="1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Google Shape;137;p17">
            <a:extLst>
              <a:ext uri="{FF2B5EF4-FFF2-40B4-BE49-F238E27FC236}">
                <a16:creationId xmlns:a16="http://schemas.microsoft.com/office/drawing/2014/main" id="{B7B239DA-1F48-4A28-B3B9-7FDF97D0B4A4}"/>
              </a:ext>
            </a:extLst>
          </p:cNvPr>
          <p:cNvSpPr txBox="1"/>
          <p:nvPr/>
        </p:nvSpPr>
        <p:spPr>
          <a:xfrm>
            <a:off x="8486772" y="3843855"/>
            <a:ext cx="28384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Open Sans" pitchFamily="2" charset="0"/>
                <a:ea typeface="Open Sans" pitchFamily="2" charset="0"/>
                <a:cs typeface="Open Sans" pitchFamily="2" charset="0"/>
                <a:sym typeface="DM Sans"/>
              </a:rPr>
              <a:t>Nehmen (freiwillig) an einer Befragung teil</a:t>
            </a:r>
            <a:endParaRPr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F6F2A17-7115-4C37-9CE0-091BC56D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40" y="2397708"/>
            <a:ext cx="541177" cy="5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EC907612-86B7-42B2-99D7-DDE66BD8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47" y="2343240"/>
            <a:ext cx="621658" cy="62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3A4DA95D-5A06-4428-8EF7-F80423BE6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54" y="2343240"/>
            <a:ext cx="484154" cy="48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C52FF42B-74F7-402C-B398-55FA827B5BDC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41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8;p18">
            <a:extLst>
              <a:ext uri="{FF2B5EF4-FFF2-40B4-BE49-F238E27FC236}">
                <a16:creationId xmlns:a16="http://schemas.microsoft.com/office/drawing/2014/main" id="{D7E4E402-09EB-45F2-B06B-C2E0ADD91499}"/>
              </a:ext>
            </a:extLst>
          </p:cNvPr>
          <p:cNvSpPr txBox="1"/>
          <p:nvPr/>
        </p:nvSpPr>
        <p:spPr>
          <a:xfrm>
            <a:off x="834026" y="1620000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Ein </a:t>
            </a: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einfacher</a:t>
            </a: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, </a:t>
            </a:r>
            <a:r>
              <a:rPr lang="de-DE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digitaler</a:t>
            </a:r>
            <a:r>
              <a:rPr lang="en-US" sz="2400" b="1" i="0" u="none" strike="noStrike" cap="none" dirty="0">
                <a:solidFill>
                  <a:srgbClr val="003064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Merriweather"/>
              </a:rPr>
              <a:t> Workflow</a:t>
            </a:r>
            <a:endParaRPr sz="2400" b="1" dirty="0">
              <a:solidFill>
                <a:srgbClr val="003064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C46B6D2-8B4A-46A2-82B1-B21A9D0E21C0}"/>
              </a:ext>
            </a:extLst>
          </p:cNvPr>
          <p:cNvGrpSpPr/>
          <p:nvPr/>
        </p:nvGrpSpPr>
        <p:grpSpPr>
          <a:xfrm>
            <a:off x="900000" y="2340000"/>
            <a:ext cx="8022035" cy="4022567"/>
            <a:chOff x="2541650" y="2456450"/>
            <a:chExt cx="8022035" cy="4022567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3B8454F-E9BA-4DE0-9424-BB4E8C0EDC51}"/>
                </a:ext>
              </a:extLst>
            </p:cNvPr>
            <p:cNvGrpSpPr/>
            <p:nvPr/>
          </p:nvGrpSpPr>
          <p:grpSpPr>
            <a:xfrm>
              <a:off x="2541650" y="2456450"/>
              <a:ext cx="8022035" cy="540000"/>
              <a:chOff x="2541650" y="2456450"/>
              <a:chExt cx="8022035" cy="540000"/>
            </a:xfrm>
          </p:grpSpPr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9B83B908-9D76-45D0-9B83-DEBDFBF294B7}"/>
                  </a:ext>
                </a:extLst>
              </p:cNvPr>
              <p:cNvSpPr txBox="1"/>
              <p:nvPr/>
            </p:nvSpPr>
            <p:spPr>
              <a:xfrm>
                <a:off x="3363685" y="2494656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Anlegen durch die </a:t>
                </a:r>
                <a:r>
                  <a:rPr lang="en-US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Schulleitung/</a:t>
                </a: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Koordinationsperson</a:t>
                </a:r>
                <a:r>
                  <a:rPr lang="en-US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</a:t>
                </a: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im</a:t>
                </a:r>
                <a:r>
                  <a:rPr lang="en-US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 Portal</a:t>
                </a:r>
              </a:p>
            </p:txBody>
          </p:sp>
          <p:grpSp>
            <p:nvGrpSpPr>
              <p:cNvPr id="8" name="Google Shape;6276;p48">
                <a:extLst>
                  <a:ext uri="{FF2B5EF4-FFF2-40B4-BE49-F238E27FC236}">
                    <a16:creationId xmlns:a16="http://schemas.microsoft.com/office/drawing/2014/main" id="{F88739B3-D5EC-4844-BD50-8E99A0A20F8F}"/>
                  </a:ext>
                </a:extLst>
              </p:cNvPr>
              <p:cNvGrpSpPr/>
              <p:nvPr/>
            </p:nvGrpSpPr>
            <p:grpSpPr>
              <a:xfrm>
                <a:off x="2541650" y="2456450"/>
                <a:ext cx="540000" cy="540000"/>
                <a:chOff x="-49048250" y="2316775"/>
                <a:chExt cx="300100" cy="300125"/>
              </a:xfrm>
            </p:grpSpPr>
            <p:sp>
              <p:nvSpPr>
                <p:cNvPr id="9" name="Google Shape;6277;p48">
                  <a:extLst>
                    <a:ext uri="{FF2B5EF4-FFF2-40B4-BE49-F238E27FC236}">
                      <a16:creationId xmlns:a16="http://schemas.microsoft.com/office/drawing/2014/main" id="{2A7BE98D-8DC2-4696-99DD-BFF1A43B0E38}"/>
                    </a:ext>
                  </a:extLst>
                </p:cNvPr>
                <p:cNvSpPr/>
                <p:nvPr/>
              </p:nvSpPr>
              <p:spPr>
                <a:xfrm>
                  <a:off x="-49048250" y="2316775"/>
                  <a:ext cx="300100" cy="3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4" h="12005" extrusionOk="0">
                      <a:moveTo>
                        <a:pt x="10933" y="663"/>
                      </a:moveTo>
                      <a:cubicBezTo>
                        <a:pt x="11122" y="694"/>
                        <a:pt x="11311" y="852"/>
                        <a:pt x="11311" y="1009"/>
                      </a:cubicBezTo>
                      <a:lnTo>
                        <a:pt x="11311" y="1734"/>
                      </a:lnTo>
                      <a:lnTo>
                        <a:pt x="10366" y="1734"/>
                      </a:lnTo>
                      <a:lnTo>
                        <a:pt x="9106" y="663"/>
                      </a:lnTo>
                      <a:close/>
                      <a:moveTo>
                        <a:pt x="5136" y="694"/>
                      </a:moveTo>
                      <a:lnTo>
                        <a:pt x="6396" y="1765"/>
                      </a:lnTo>
                      <a:lnTo>
                        <a:pt x="4726" y="1765"/>
                      </a:lnTo>
                      <a:lnTo>
                        <a:pt x="3466" y="694"/>
                      </a:lnTo>
                      <a:close/>
                      <a:moveTo>
                        <a:pt x="7971" y="694"/>
                      </a:moveTo>
                      <a:lnTo>
                        <a:pt x="9232" y="1765"/>
                      </a:lnTo>
                      <a:lnTo>
                        <a:pt x="7562" y="1765"/>
                      </a:lnTo>
                      <a:lnTo>
                        <a:pt x="6302" y="694"/>
                      </a:lnTo>
                      <a:close/>
                      <a:moveTo>
                        <a:pt x="2363" y="663"/>
                      </a:moveTo>
                      <a:lnTo>
                        <a:pt x="4033" y="2080"/>
                      </a:lnTo>
                      <a:lnTo>
                        <a:pt x="2363" y="3498"/>
                      </a:lnTo>
                      <a:lnTo>
                        <a:pt x="694" y="3498"/>
                      </a:lnTo>
                      <a:lnTo>
                        <a:pt x="694" y="1009"/>
                      </a:lnTo>
                      <a:cubicBezTo>
                        <a:pt x="694" y="820"/>
                        <a:pt x="851" y="663"/>
                        <a:pt x="1040" y="663"/>
                      </a:cubicBezTo>
                      <a:close/>
                      <a:moveTo>
                        <a:pt x="6396" y="2427"/>
                      </a:moveTo>
                      <a:lnTo>
                        <a:pt x="5136" y="3498"/>
                      </a:lnTo>
                      <a:lnTo>
                        <a:pt x="3466" y="3498"/>
                      </a:lnTo>
                      <a:lnTo>
                        <a:pt x="4726" y="2427"/>
                      </a:lnTo>
                      <a:close/>
                      <a:moveTo>
                        <a:pt x="9200" y="2427"/>
                      </a:moveTo>
                      <a:lnTo>
                        <a:pt x="7940" y="3498"/>
                      </a:lnTo>
                      <a:lnTo>
                        <a:pt x="6239" y="3498"/>
                      </a:lnTo>
                      <a:lnTo>
                        <a:pt x="7499" y="2427"/>
                      </a:lnTo>
                      <a:close/>
                      <a:moveTo>
                        <a:pt x="11248" y="2427"/>
                      </a:moveTo>
                      <a:lnTo>
                        <a:pt x="11248" y="3498"/>
                      </a:lnTo>
                      <a:lnTo>
                        <a:pt x="9043" y="3498"/>
                      </a:lnTo>
                      <a:lnTo>
                        <a:pt x="10303" y="2427"/>
                      </a:lnTo>
                      <a:close/>
                      <a:moveTo>
                        <a:pt x="11311" y="4160"/>
                      </a:moveTo>
                      <a:lnTo>
                        <a:pt x="11311" y="10902"/>
                      </a:lnTo>
                      <a:cubicBezTo>
                        <a:pt x="11311" y="11091"/>
                        <a:pt x="11153" y="11248"/>
                        <a:pt x="10933" y="11248"/>
                      </a:cubicBezTo>
                      <a:lnTo>
                        <a:pt x="1072" y="11248"/>
                      </a:lnTo>
                      <a:cubicBezTo>
                        <a:pt x="851" y="11248"/>
                        <a:pt x="694" y="11091"/>
                        <a:pt x="694" y="10902"/>
                      </a:cubicBezTo>
                      <a:lnTo>
                        <a:pt x="694" y="4160"/>
                      </a:lnTo>
                      <a:close/>
                      <a:moveTo>
                        <a:pt x="1040" y="1"/>
                      </a:moveTo>
                      <a:cubicBezTo>
                        <a:pt x="473" y="1"/>
                        <a:pt x="1" y="474"/>
                        <a:pt x="1" y="1041"/>
                      </a:cubicBezTo>
                      <a:lnTo>
                        <a:pt x="1" y="10933"/>
                      </a:lnTo>
                      <a:cubicBezTo>
                        <a:pt x="1" y="11532"/>
                        <a:pt x="473" y="12004"/>
                        <a:pt x="1040" y="12004"/>
                      </a:cubicBezTo>
                      <a:lnTo>
                        <a:pt x="10933" y="12004"/>
                      </a:lnTo>
                      <a:cubicBezTo>
                        <a:pt x="11531" y="12004"/>
                        <a:pt x="12004" y="11532"/>
                        <a:pt x="12004" y="10933"/>
                      </a:cubicBezTo>
                      <a:lnTo>
                        <a:pt x="12004" y="3845"/>
                      </a:lnTo>
                      <a:lnTo>
                        <a:pt x="12004" y="1041"/>
                      </a:lnTo>
                      <a:cubicBezTo>
                        <a:pt x="11972" y="474"/>
                        <a:pt x="11500" y="1"/>
                        <a:pt x="109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0" name="Google Shape;6278;p48">
                  <a:extLst>
                    <a:ext uri="{FF2B5EF4-FFF2-40B4-BE49-F238E27FC236}">
                      <a16:creationId xmlns:a16="http://schemas.microsoft.com/office/drawing/2014/main" id="{5291856D-E7FC-41A8-8960-B7C5576FAA01}"/>
                    </a:ext>
                  </a:extLst>
                </p:cNvPr>
                <p:cNvSpPr/>
                <p:nvPr/>
              </p:nvSpPr>
              <p:spPr>
                <a:xfrm>
                  <a:off x="-49004150" y="2360100"/>
                  <a:ext cx="173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694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47" y="694"/>
                      </a:cubicBezTo>
                      <a:cubicBezTo>
                        <a:pt x="536" y="694"/>
                        <a:pt x="694" y="536"/>
                        <a:pt x="694" y="347"/>
                      </a:cubicBez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" name="Google Shape;6279;p48">
                  <a:extLst>
                    <a:ext uri="{FF2B5EF4-FFF2-40B4-BE49-F238E27FC236}">
                      <a16:creationId xmlns:a16="http://schemas.microsoft.com/office/drawing/2014/main" id="{3191F030-9575-4AE2-BC89-1117AE286831}"/>
                    </a:ext>
                  </a:extLst>
                </p:cNvPr>
                <p:cNvSpPr/>
                <p:nvPr/>
              </p:nvSpPr>
              <p:spPr>
                <a:xfrm>
                  <a:off x="-48925375" y="2465650"/>
                  <a:ext cx="71700" cy="8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3466" extrusionOk="0">
                      <a:moveTo>
                        <a:pt x="693" y="1040"/>
                      </a:moveTo>
                      <a:lnTo>
                        <a:pt x="1859" y="1796"/>
                      </a:lnTo>
                      <a:lnTo>
                        <a:pt x="693" y="2552"/>
                      </a:lnTo>
                      <a:lnTo>
                        <a:pt x="693" y="1040"/>
                      </a:lnTo>
                      <a:close/>
                      <a:moveTo>
                        <a:pt x="343" y="1"/>
                      </a:moveTo>
                      <a:cubicBezTo>
                        <a:pt x="167" y="1"/>
                        <a:pt x="0" y="141"/>
                        <a:pt x="0" y="347"/>
                      </a:cubicBezTo>
                      <a:lnTo>
                        <a:pt x="0" y="3151"/>
                      </a:lnTo>
                      <a:cubicBezTo>
                        <a:pt x="0" y="3333"/>
                        <a:pt x="165" y="3466"/>
                        <a:pt x="340" y="3466"/>
                      </a:cubicBezTo>
                      <a:cubicBezTo>
                        <a:pt x="407" y="3466"/>
                        <a:pt x="475" y="3446"/>
                        <a:pt x="536" y="3403"/>
                      </a:cubicBezTo>
                      <a:lnTo>
                        <a:pt x="2678" y="1985"/>
                      </a:lnTo>
                      <a:cubicBezTo>
                        <a:pt x="2867" y="1922"/>
                        <a:pt x="2867" y="1639"/>
                        <a:pt x="2678" y="1481"/>
                      </a:cubicBezTo>
                      <a:lnTo>
                        <a:pt x="536" y="63"/>
                      </a:lnTo>
                      <a:cubicBezTo>
                        <a:pt x="476" y="20"/>
                        <a:pt x="409" y="1"/>
                        <a:pt x="3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2" name="Google Shape;6280;p48">
                  <a:extLst>
                    <a:ext uri="{FF2B5EF4-FFF2-40B4-BE49-F238E27FC236}">
                      <a16:creationId xmlns:a16="http://schemas.microsoft.com/office/drawing/2014/main" id="{384B8C51-DAB0-4A6A-A7B8-AD5DE0A36AC9}"/>
                    </a:ext>
                  </a:extLst>
                </p:cNvPr>
                <p:cNvSpPr/>
                <p:nvPr/>
              </p:nvSpPr>
              <p:spPr>
                <a:xfrm>
                  <a:off x="-48977350" y="2431000"/>
                  <a:ext cx="157525" cy="1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1" h="6302" extrusionOk="0">
                      <a:moveTo>
                        <a:pt x="3151" y="756"/>
                      </a:moveTo>
                      <a:cubicBezTo>
                        <a:pt x="4474" y="756"/>
                        <a:pt x="5576" y="1859"/>
                        <a:pt x="5576" y="3182"/>
                      </a:cubicBezTo>
                      <a:cubicBezTo>
                        <a:pt x="5608" y="4537"/>
                        <a:pt x="4537" y="5640"/>
                        <a:pt x="3151" y="5640"/>
                      </a:cubicBezTo>
                      <a:cubicBezTo>
                        <a:pt x="1796" y="5640"/>
                        <a:pt x="693" y="4537"/>
                        <a:pt x="693" y="3182"/>
                      </a:cubicBezTo>
                      <a:cubicBezTo>
                        <a:pt x="693" y="1859"/>
                        <a:pt x="1796" y="756"/>
                        <a:pt x="3151" y="756"/>
                      </a:cubicBezTo>
                      <a:close/>
                      <a:moveTo>
                        <a:pt x="3151" y="0"/>
                      </a:moveTo>
                      <a:cubicBezTo>
                        <a:pt x="1418" y="0"/>
                        <a:pt x="0" y="1418"/>
                        <a:pt x="0" y="3151"/>
                      </a:cubicBezTo>
                      <a:cubicBezTo>
                        <a:pt x="0" y="4883"/>
                        <a:pt x="1418" y="6301"/>
                        <a:pt x="3151" y="6301"/>
                      </a:cubicBezTo>
                      <a:cubicBezTo>
                        <a:pt x="4883" y="6301"/>
                        <a:pt x="6301" y="4883"/>
                        <a:pt x="6301" y="3151"/>
                      </a:cubicBezTo>
                      <a:cubicBezTo>
                        <a:pt x="6301" y="1418"/>
                        <a:pt x="4915" y="0"/>
                        <a:pt x="3151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488B1A7-3FAA-4802-80D0-3F7056CDC5DB}"/>
                </a:ext>
              </a:extLst>
            </p:cNvPr>
            <p:cNvGrpSpPr/>
            <p:nvPr/>
          </p:nvGrpSpPr>
          <p:grpSpPr>
            <a:xfrm>
              <a:off x="2541650" y="3336643"/>
              <a:ext cx="8022035" cy="540000"/>
              <a:chOff x="2541650" y="3336643"/>
              <a:chExt cx="8022035" cy="540000"/>
            </a:xfrm>
          </p:grpSpPr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52F42D14-26FA-4821-984C-4D2BFF059B30}"/>
                  </a:ext>
                </a:extLst>
              </p:cNvPr>
              <p:cNvSpPr txBox="1"/>
              <p:nvPr/>
            </p:nvSpPr>
            <p:spPr>
              <a:xfrm>
                <a:off x="3363685" y="3374849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Teilen </a:t>
                </a:r>
                <a:r>
                  <a:rPr lang="de-DE" sz="1800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mit den </a:t>
                </a: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durchführenden Lehrkräften</a:t>
                </a:r>
              </a:p>
            </p:txBody>
          </p:sp>
          <p:grpSp>
            <p:nvGrpSpPr>
              <p:cNvPr id="15" name="Google Shape;6262;p48">
                <a:extLst>
                  <a:ext uri="{FF2B5EF4-FFF2-40B4-BE49-F238E27FC236}">
                    <a16:creationId xmlns:a16="http://schemas.microsoft.com/office/drawing/2014/main" id="{B96EE84B-6477-4C43-9B07-A389F0CE8C0A}"/>
                  </a:ext>
                </a:extLst>
              </p:cNvPr>
              <p:cNvGrpSpPr/>
              <p:nvPr/>
            </p:nvGrpSpPr>
            <p:grpSpPr>
              <a:xfrm>
                <a:off x="2541650" y="3336643"/>
                <a:ext cx="540000" cy="540000"/>
                <a:chOff x="-45665400" y="2703250"/>
                <a:chExt cx="301500" cy="299575"/>
              </a:xfrm>
            </p:grpSpPr>
            <p:sp>
              <p:nvSpPr>
                <p:cNvPr id="16" name="Google Shape;6263;p48">
                  <a:extLst>
                    <a:ext uri="{FF2B5EF4-FFF2-40B4-BE49-F238E27FC236}">
                      <a16:creationId xmlns:a16="http://schemas.microsoft.com/office/drawing/2014/main" id="{E4F8C2AC-E4C7-46BB-9B0E-636CB815B627}"/>
                    </a:ext>
                  </a:extLst>
                </p:cNvPr>
                <p:cNvSpPr/>
                <p:nvPr/>
              </p:nvSpPr>
              <p:spPr>
                <a:xfrm>
                  <a:off x="-45664625" y="2703250"/>
                  <a:ext cx="300725" cy="2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9" h="11983" extrusionOk="0">
                      <a:moveTo>
                        <a:pt x="9799" y="1271"/>
                      </a:moveTo>
                      <a:lnTo>
                        <a:pt x="4947" y="4926"/>
                      </a:lnTo>
                      <a:lnTo>
                        <a:pt x="1482" y="3823"/>
                      </a:lnTo>
                      <a:lnTo>
                        <a:pt x="9799" y="1271"/>
                      </a:lnTo>
                      <a:close/>
                      <a:moveTo>
                        <a:pt x="9830" y="2153"/>
                      </a:moveTo>
                      <a:lnTo>
                        <a:pt x="6459" y="6627"/>
                      </a:lnTo>
                      <a:lnTo>
                        <a:pt x="4727" y="7257"/>
                      </a:lnTo>
                      <a:lnTo>
                        <a:pt x="5357" y="5524"/>
                      </a:lnTo>
                      <a:lnTo>
                        <a:pt x="9830" y="2153"/>
                      </a:lnTo>
                      <a:close/>
                      <a:moveTo>
                        <a:pt x="10681" y="2153"/>
                      </a:moveTo>
                      <a:lnTo>
                        <a:pt x="8098" y="10439"/>
                      </a:lnTo>
                      <a:lnTo>
                        <a:pt x="6995" y="6973"/>
                      </a:lnTo>
                      <a:lnTo>
                        <a:pt x="10681" y="2153"/>
                      </a:lnTo>
                      <a:close/>
                      <a:moveTo>
                        <a:pt x="11627" y="0"/>
                      </a:moveTo>
                      <a:cubicBezTo>
                        <a:pt x="11596" y="0"/>
                        <a:pt x="11564" y="4"/>
                        <a:pt x="11532" y="11"/>
                      </a:cubicBezTo>
                      <a:lnTo>
                        <a:pt x="221" y="3508"/>
                      </a:lnTo>
                      <a:cubicBezTo>
                        <a:pt x="64" y="3571"/>
                        <a:pt x="1" y="3728"/>
                        <a:pt x="1" y="3886"/>
                      </a:cubicBezTo>
                      <a:cubicBezTo>
                        <a:pt x="1" y="4043"/>
                        <a:pt x="127" y="4138"/>
                        <a:pt x="221" y="4232"/>
                      </a:cubicBezTo>
                      <a:lnTo>
                        <a:pt x="4569" y="5619"/>
                      </a:lnTo>
                      <a:lnTo>
                        <a:pt x="3750" y="7824"/>
                      </a:lnTo>
                      <a:cubicBezTo>
                        <a:pt x="3687" y="7919"/>
                        <a:pt x="3750" y="8076"/>
                        <a:pt x="3813" y="8171"/>
                      </a:cubicBezTo>
                      <a:cubicBezTo>
                        <a:pt x="3880" y="8215"/>
                        <a:pt x="3978" y="8260"/>
                        <a:pt x="4063" y="8260"/>
                      </a:cubicBezTo>
                      <a:cubicBezTo>
                        <a:pt x="4099" y="8260"/>
                        <a:pt x="4132" y="8252"/>
                        <a:pt x="4160" y="8234"/>
                      </a:cubicBezTo>
                      <a:lnTo>
                        <a:pt x="6365" y="7414"/>
                      </a:lnTo>
                      <a:lnTo>
                        <a:pt x="7751" y="11762"/>
                      </a:lnTo>
                      <a:cubicBezTo>
                        <a:pt x="7783" y="11920"/>
                        <a:pt x="7940" y="11983"/>
                        <a:pt x="8098" y="11983"/>
                      </a:cubicBezTo>
                      <a:cubicBezTo>
                        <a:pt x="8255" y="11983"/>
                        <a:pt x="8381" y="11857"/>
                        <a:pt x="8476" y="11762"/>
                      </a:cubicBezTo>
                      <a:lnTo>
                        <a:pt x="11973" y="483"/>
                      </a:lnTo>
                      <a:cubicBezTo>
                        <a:pt x="12029" y="205"/>
                        <a:pt x="11862" y="0"/>
                        <a:pt x="1162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7" name="Google Shape;6264;p48">
                  <a:extLst>
                    <a:ext uri="{FF2B5EF4-FFF2-40B4-BE49-F238E27FC236}">
                      <a16:creationId xmlns:a16="http://schemas.microsoft.com/office/drawing/2014/main" id="{6BB71CCD-9986-493C-98AB-6D6B6DB90776}"/>
                    </a:ext>
                  </a:extLst>
                </p:cNvPr>
                <p:cNvSpPr/>
                <p:nvPr/>
              </p:nvSpPr>
              <p:spPr>
                <a:xfrm>
                  <a:off x="-45663825" y="2879150"/>
                  <a:ext cx="71700" cy="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2860" extrusionOk="0">
                      <a:moveTo>
                        <a:pt x="2517" y="0"/>
                      </a:moveTo>
                      <a:cubicBezTo>
                        <a:pt x="2418" y="0"/>
                        <a:pt x="2316" y="32"/>
                        <a:pt x="2237" y="95"/>
                      </a:cubicBezTo>
                      <a:lnTo>
                        <a:pt x="126" y="2237"/>
                      </a:lnTo>
                      <a:cubicBezTo>
                        <a:pt x="0" y="2363"/>
                        <a:pt x="0" y="2584"/>
                        <a:pt x="126" y="2741"/>
                      </a:cubicBezTo>
                      <a:cubicBezTo>
                        <a:pt x="205" y="2820"/>
                        <a:pt x="300" y="2859"/>
                        <a:pt x="390" y="2859"/>
                      </a:cubicBezTo>
                      <a:cubicBezTo>
                        <a:pt x="481" y="2859"/>
                        <a:pt x="568" y="2820"/>
                        <a:pt x="631" y="2741"/>
                      </a:cubicBezTo>
                      <a:lnTo>
                        <a:pt x="2773" y="630"/>
                      </a:lnTo>
                      <a:cubicBezTo>
                        <a:pt x="2867" y="504"/>
                        <a:pt x="2867" y="252"/>
                        <a:pt x="2773" y="95"/>
                      </a:cubicBezTo>
                      <a:cubicBezTo>
                        <a:pt x="2710" y="32"/>
                        <a:pt x="2615" y="0"/>
                        <a:pt x="251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8" name="Google Shape;6265;p48">
                  <a:extLst>
                    <a:ext uri="{FF2B5EF4-FFF2-40B4-BE49-F238E27FC236}">
                      <a16:creationId xmlns:a16="http://schemas.microsoft.com/office/drawing/2014/main" id="{BFA11F53-6E04-4672-949A-676FAE7D2D77}"/>
                    </a:ext>
                  </a:extLst>
                </p:cNvPr>
                <p:cNvSpPr/>
                <p:nvPr/>
              </p:nvSpPr>
              <p:spPr>
                <a:xfrm>
                  <a:off x="-45613425" y="2929750"/>
                  <a:ext cx="71700" cy="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8" h="2860" extrusionOk="0">
                      <a:moveTo>
                        <a:pt x="2478" y="1"/>
                      </a:moveTo>
                      <a:cubicBezTo>
                        <a:pt x="2387" y="1"/>
                        <a:pt x="2301" y="40"/>
                        <a:pt x="2238" y="119"/>
                      </a:cubicBezTo>
                      <a:lnTo>
                        <a:pt x="127" y="2261"/>
                      </a:lnTo>
                      <a:cubicBezTo>
                        <a:pt x="1" y="2387"/>
                        <a:pt x="1" y="2608"/>
                        <a:pt x="127" y="2765"/>
                      </a:cubicBezTo>
                      <a:cubicBezTo>
                        <a:pt x="190" y="2828"/>
                        <a:pt x="276" y="2860"/>
                        <a:pt x="367" y="2860"/>
                      </a:cubicBezTo>
                      <a:cubicBezTo>
                        <a:pt x="458" y="2860"/>
                        <a:pt x="552" y="2828"/>
                        <a:pt x="631" y="2765"/>
                      </a:cubicBezTo>
                      <a:lnTo>
                        <a:pt x="2742" y="654"/>
                      </a:lnTo>
                      <a:cubicBezTo>
                        <a:pt x="2868" y="528"/>
                        <a:pt x="2868" y="276"/>
                        <a:pt x="2742" y="119"/>
                      </a:cubicBezTo>
                      <a:cubicBezTo>
                        <a:pt x="2663" y="40"/>
                        <a:pt x="2568" y="1"/>
                        <a:pt x="247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9" name="Google Shape;6266;p48">
                  <a:extLst>
                    <a:ext uri="{FF2B5EF4-FFF2-40B4-BE49-F238E27FC236}">
                      <a16:creationId xmlns:a16="http://schemas.microsoft.com/office/drawing/2014/main" id="{305BECD3-2029-44C1-B5AE-A6A26795FF82}"/>
                    </a:ext>
                  </a:extLst>
                </p:cNvPr>
                <p:cNvSpPr/>
                <p:nvPr/>
              </p:nvSpPr>
              <p:spPr>
                <a:xfrm>
                  <a:off x="-45665400" y="2923050"/>
                  <a:ext cx="81150" cy="7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" h="3160" extrusionOk="0">
                      <a:moveTo>
                        <a:pt x="2859" y="1"/>
                      </a:moveTo>
                      <a:cubicBezTo>
                        <a:pt x="2765" y="1"/>
                        <a:pt x="2663" y="24"/>
                        <a:pt x="2584" y="72"/>
                      </a:cubicBezTo>
                      <a:lnTo>
                        <a:pt x="95" y="2561"/>
                      </a:lnTo>
                      <a:cubicBezTo>
                        <a:pt x="0" y="2687"/>
                        <a:pt x="0" y="2907"/>
                        <a:pt x="95" y="3065"/>
                      </a:cubicBezTo>
                      <a:cubicBezTo>
                        <a:pt x="158" y="3128"/>
                        <a:pt x="252" y="3159"/>
                        <a:pt x="351" y="3159"/>
                      </a:cubicBezTo>
                      <a:cubicBezTo>
                        <a:pt x="449" y="3159"/>
                        <a:pt x="552" y="3128"/>
                        <a:pt x="631" y="3065"/>
                      </a:cubicBezTo>
                      <a:lnTo>
                        <a:pt x="3088" y="607"/>
                      </a:lnTo>
                      <a:cubicBezTo>
                        <a:pt x="3245" y="450"/>
                        <a:pt x="3245" y="229"/>
                        <a:pt x="3088" y="72"/>
                      </a:cubicBezTo>
                      <a:cubicBezTo>
                        <a:pt x="3041" y="24"/>
                        <a:pt x="2954" y="1"/>
                        <a:pt x="2859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05515C50-AE1C-4C5A-96EF-B88AC80AC737}"/>
                </a:ext>
              </a:extLst>
            </p:cNvPr>
            <p:cNvGrpSpPr/>
            <p:nvPr/>
          </p:nvGrpSpPr>
          <p:grpSpPr>
            <a:xfrm>
              <a:off x="2541650" y="5097030"/>
              <a:ext cx="8022035" cy="540000"/>
              <a:chOff x="2541650" y="5097030"/>
              <a:chExt cx="8022035" cy="540000"/>
            </a:xfrm>
          </p:grpSpPr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F8E1F50B-2921-4198-8E99-96BE9A3EFFEB}"/>
                  </a:ext>
                </a:extLst>
              </p:cNvPr>
              <p:cNvSpPr txBox="1"/>
              <p:nvPr/>
            </p:nvSpPr>
            <p:spPr>
              <a:xfrm>
                <a:off x="3363685" y="5135235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4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Durchführen in den Klassen</a:t>
                </a:r>
              </a:p>
            </p:txBody>
          </p:sp>
          <p:grpSp>
            <p:nvGrpSpPr>
              <p:cNvPr id="22" name="Google Shape;7055;p50">
                <a:extLst>
                  <a:ext uri="{FF2B5EF4-FFF2-40B4-BE49-F238E27FC236}">
                    <a16:creationId xmlns:a16="http://schemas.microsoft.com/office/drawing/2014/main" id="{4437C95B-5ED7-40A5-B8A9-D0012E64D891}"/>
                  </a:ext>
                </a:extLst>
              </p:cNvPr>
              <p:cNvGrpSpPr/>
              <p:nvPr/>
            </p:nvGrpSpPr>
            <p:grpSpPr>
              <a:xfrm>
                <a:off x="2541650" y="5097030"/>
                <a:ext cx="543600" cy="540000"/>
                <a:chOff x="-31166825" y="1939525"/>
                <a:chExt cx="293800" cy="291425"/>
              </a:xfrm>
            </p:grpSpPr>
            <p:sp>
              <p:nvSpPr>
                <p:cNvPr id="23" name="Google Shape;7056;p50">
                  <a:extLst>
                    <a:ext uri="{FF2B5EF4-FFF2-40B4-BE49-F238E27FC236}">
                      <a16:creationId xmlns:a16="http://schemas.microsoft.com/office/drawing/2014/main" id="{2550EF2A-07DB-4A00-BCF2-76B62AD0683F}"/>
                    </a:ext>
                  </a:extLst>
                </p:cNvPr>
                <p:cNvSpPr/>
                <p:nvPr/>
              </p:nvSpPr>
              <p:spPr>
                <a:xfrm>
                  <a:off x="-31166825" y="1939525"/>
                  <a:ext cx="2245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11657" extrusionOk="0">
                      <a:moveTo>
                        <a:pt x="5892" y="662"/>
                      </a:moveTo>
                      <a:cubicBezTo>
                        <a:pt x="6081" y="662"/>
                        <a:pt x="6239" y="819"/>
                        <a:pt x="6239" y="1040"/>
                      </a:cubicBezTo>
                      <a:lnTo>
                        <a:pt x="6239" y="1386"/>
                      </a:lnTo>
                      <a:lnTo>
                        <a:pt x="2805" y="1386"/>
                      </a:lnTo>
                      <a:lnTo>
                        <a:pt x="2805" y="1040"/>
                      </a:lnTo>
                      <a:cubicBezTo>
                        <a:pt x="2805" y="819"/>
                        <a:pt x="2962" y="662"/>
                        <a:pt x="3120" y="662"/>
                      </a:cubicBezTo>
                      <a:close/>
                      <a:moveTo>
                        <a:pt x="8035" y="1323"/>
                      </a:moveTo>
                      <a:cubicBezTo>
                        <a:pt x="8255" y="1323"/>
                        <a:pt x="8413" y="1512"/>
                        <a:pt x="8413" y="1701"/>
                      </a:cubicBezTo>
                      <a:lnTo>
                        <a:pt x="8413" y="10617"/>
                      </a:lnTo>
                      <a:cubicBezTo>
                        <a:pt x="8413" y="10838"/>
                        <a:pt x="8255" y="10995"/>
                        <a:pt x="8035" y="10995"/>
                      </a:cubicBezTo>
                      <a:lnTo>
                        <a:pt x="1166" y="10995"/>
                      </a:lnTo>
                      <a:cubicBezTo>
                        <a:pt x="946" y="10995"/>
                        <a:pt x="788" y="10838"/>
                        <a:pt x="788" y="10617"/>
                      </a:cubicBezTo>
                      <a:lnTo>
                        <a:pt x="788" y="1701"/>
                      </a:lnTo>
                      <a:lnTo>
                        <a:pt x="757" y="1701"/>
                      </a:lnTo>
                      <a:cubicBezTo>
                        <a:pt x="757" y="1512"/>
                        <a:pt x="914" y="1323"/>
                        <a:pt x="1103" y="1323"/>
                      </a:cubicBezTo>
                      <a:lnTo>
                        <a:pt x="2143" y="1323"/>
                      </a:lnTo>
                      <a:lnTo>
                        <a:pt x="2143" y="1701"/>
                      </a:lnTo>
                      <a:cubicBezTo>
                        <a:pt x="2143" y="1890"/>
                        <a:pt x="2301" y="2048"/>
                        <a:pt x="2490" y="2048"/>
                      </a:cubicBezTo>
                      <a:lnTo>
                        <a:pt x="6617" y="2048"/>
                      </a:lnTo>
                      <a:cubicBezTo>
                        <a:pt x="6837" y="2048"/>
                        <a:pt x="6995" y="1890"/>
                        <a:pt x="6995" y="1701"/>
                      </a:cubicBezTo>
                      <a:lnTo>
                        <a:pt x="6995" y="1323"/>
                      </a:lnTo>
                      <a:close/>
                      <a:moveTo>
                        <a:pt x="3120" y="0"/>
                      </a:moveTo>
                      <a:cubicBezTo>
                        <a:pt x="2679" y="0"/>
                        <a:pt x="2301" y="284"/>
                        <a:pt x="2143" y="662"/>
                      </a:cubicBezTo>
                      <a:lnTo>
                        <a:pt x="1040" y="662"/>
                      </a:lnTo>
                      <a:cubicBezTo>
                        <a:pt x="473" y="662"/>
                        <a:pt x="1" y="1134"/>
                        <a:pt x="1" y="1701"/>
                      </a:cubicBezTo>
                      <a:lnTo>
                        <a:pt x="1" y="10649"/>
                      </a:lnTo>
                      <a:cubicBezTo>
                        <a:pt x="64" y="11216"/>
                        <a:pt x="536" y="11657"/>
                        <a:pt x="1072" y="11657"/>
                      </a:cubicBezTo>
                      <a:lnTo>
                        <a:pt x="7971" y="11657"/>
                      </a:lnTo>
                      <a:cubicBezTo>
                        <a:pt x="8507" y="11657"/>
                        <a:pt x="8980" y="11184"/>
                        <a:pt x="8980" y="10649"/>
                      </a:cubicBezTo>
                      <a:lnTo>
                        <a:pt x="8980" y="1701"/>
                      </a:lnTo>
                      <a:cubicBezTo>
                        <a:pt x="8980" y="1134"/>
                        <a:pt x="8507" y="662"/>
                        <a:pt x="7971" y="662"/>
                      </a:cubicBezTo>
                      <a:lnTo>
                        <a:pt x="6869" y="662"/>
                      </a:lnTo>
                      <a:cubicBezTo>
                        <a:pt x="6711" y="284"/>
                        <a:pt x="6365" y="0"/>
                        <a:pt x="5892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4" name="Google Shape;7057;p50">
                  <a:extLst>
                    <a:ext uri="{FF2B5EF4-FFF2-40B4-BE49-F238E27FC236}">
                      <a16:creationId xmlns:a16="http://schemas.microsoft.com/office/drawing/2014/main" id="{68C5C788-401E-4FD7-B97C-DC13EB010C50}"/>
                    </a:ext>
                  </a:extLst>
                </p:cNvPr>
                <p:cNvSpPr/>
                <p:nvPr/>
              </p:nvSpPr>
              <p:spPr>
                <a:xfrm>
                  <a:off x="-31131375" y="2145075"/>
                  <a:ext cx="5280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6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6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4"/>
                      </a:lnTo>
                      <a:cubicBezTo>
                        <a:pt x="0" y="1954"/>
                        <a:pt x="158" y="2112"/>
                        <a:pt x="379" y="2112"/>
                      </a:cubicBezTo>
                      <a:lnTo>
                        <a:pt x="1733" y="2112"/>
                      </a:lnTo>
                      <a:cubicBezTo>
                        <a:pt x="1954" y="2112"/>
                        <a:pt x="2111" y="1954"/>
                        <a:pt x="2111" y="1734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5" name="Google Shape;7058;p50">
                  <a:extLst>
                    <a:ext uri="{FF2B5EF4-FFF2-40B4-BE49-F238E27FC236}">
                      <a16:creationId xmlns:a16="http://schemas.microsoft.com/office/drawing/2014/main" id="{55F1E750-E643-4392-BA53-88EFB68EB48F}"/>
                    </a:ext>
                  </a:extLst>
                </p:cNvPr>
                <p:cNvSpPr/>
                <p:nvPr/>
              </p:nvSpPr>
              <p:spPr>
                <a:xfrm>
                  <a:off x="-31131375" y="2076550"/>
                  <a:ext cx="528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81" extrusionOk="0">
                      <a:moveTo>
                        <a:pt x="1355" y="694"/>
                      </a:moveTo>
                      <a:lnTo>
                        <a:pt x="1355" y="1356"/>
                      </a:lnTo>
                      <a:lnTo>
                        <a:pt x="694" y="1356"/>
                      </a:lnTo>
                      <a:lnTo>
                        <a:pt x="694" y="694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lnTo>
                        <a:pt x="0" y="1734"/>
                      </a:lnTo>
                      <a:cubicBezTo>
                        <a:pt x="0" y="1923"/>
                        <a:pt x="158" y="2080"/>
                        <a:pt x="379" y="2080"/>
                      </a:cubicBezTo>
                      <a:lnTo>
                        <a:pt x="1733" y="2080"/>
                      </a:lnTo>
                      <a:cubicBezTo>
                        <a:pt x="1954" y="2080"/>
                        <a:pt x="2111" y="1923"/>
                        <a:pt x="2111" y="1734"/>
                      </a:cubicBezTo>
                      <a:lnTo>
                        <a:pt x="2111" y="348"/>
                      </a:lnTo>
                      <a:cubicBezTo>
                        <a:pt x="2111" y="159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059;p50">
                  <a:extLst>
                    <a:ext uri="{FF2B5EF4-FFF2-40B4-BE49-F238E27FC236}">
                      <a16:creationId xmlns:a16="http://schemas.microsoft.com/office/drawing/2014/main" id="{2A2948E5-1BFA-4084-9B03-9AE753FBB55E}"/>
                    </a:ext>
                  </a:extLst>
                </p:cNvPr>
                <p:cNvSpPr/>
                <p:nvPr/>
              </p:nvSpPr>
              <p:spPr>
                <a:xfrm>
                  <a:off x="-31131375" y="2007250"/>
                  <a:ext cx="52800" cy="5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5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5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3"/>
                      </a:lnTo>
                      <a:cubicBezTo>
                        <a:pt x="0" y="1954"/>
                        <a:pt x="158" y="2111"/>
                        <a:pt x="379" y="2111"/>
                      </a:cubicBezTo>
                      <a:lnTo>
                        <a:pt x="1733" y="2111"/>
                      </a:lnTo>
                      <a:cubicBezTo>
                        <a:pt x="1954" y="2111"/>
                        <a:pt x="2111" y="1954"/>
                        <a:pt x="2111" y="1733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7" name="Google Shape;7060;p50">
                  <a:extLst>
                    <a:ext uri="{FF2B5EF4-FFF2-40B4-BE49-F238E27FC236}">
                      <a16:creationId xmlns:a16="http://schemas.microsoft.com/office/drawing/2014/main" id="{816B5C22-7C4A-49E4-9414-AC9FE452F85A}"/>
                    </a:ext>
                  </a:extLst>
                </p:cNvPr>
                <p:cNvSpPr/>
                <p:nvPr/>
              </p:nvSpPr>
              <p:spPr>
                <a:xfrm>
                  <a:off x="-31062075" y="2007250"/>
                  <a:ext cx="858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3057" y="725"/>
                      </a:lnTo>
                      <a:cubicBezTo>
                        <a:pt x="3277" y="725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8" name="Google Shape;7061;p50">
                  <a:extLst>
                    <a:ext uri="{FF2B5EF4-FFF2-40B4-BE49-F238E27FC236}">
                      <a16:creationId xmlns:a16="http://schemas.microsoft.com/office/drawing/2014/main" id="{4A1B4C15-1E41-47E9-90A8-CD23216C04DB}"/>
                    </a:ext>
                  </a:extLst>
                </p:cNvPr>
                <p:cNvSpPr/>
                <p:nvPr/>
              </p:nvSpPr>
              <p:spPr>
                <a:xfrm>
                  <a:off x="-31062075" y="2041900"/>
                  <a:ext cx="520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47"/>
                      </a:cubicBezTo>
                      <a:cubicBezTo>
                        <a:pt x="2080" y="158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9" name="Google Shape;7062;p50">
                  <a:extLst>
                    <a:ext uri="{FF2B5EF4-FFF2-40B4-BE49-F238E27FC236}">
                      <a16:creationId xmlns:a16="http://schemas.microsoft.com/office/drawing/2014/main" id="{5F6FFF60-60E6-42C3-A64A-1231BDE75943}"/>
                    </a:ext>
                  </a:extLst>
                </p:cNvPr>
                <p:cNvSpPr/>
                <p:nvPr/>
              </p:nvSpPr>
              <p:spPr>
                <a:xfrm>
                  <a:off x="-31062075" y="2076550"/>
                  <a:ext cx="858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695" extrusionOk="0">
                      <a:moveTo>
                        <a:pt x="347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47" y="694"/>
                      </a:cubicBezTo>
                      <a:lnTo>
                        <a:pt x="3057" y="694"/>
                      </a:lnTo>
                      <a:cubicBezTo>
                        <a:pt x="3277" y="694"/>
                        <a:pt x="3435" y="537"/>
                        <a:pt x="3435" y="348"/>
                      </a:cubicBezTo>
                      <a:cubicBezTo>
                        <a:pt x="3435" y="159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0" name="Google Shape;7063;p50">
                  <a:extLst>
                    <a:ext uri="{FF2B5EF4-FFF2-40B4-BE49-F238E27FC236}">
                      <a16:creationId xmlns:a16="http://schemas.microsoft.com/office/drawing/2014/main" id="{E3ADC93F-790F-44A0-AECA-4248F26C92A3}"/>
                    </a:ext>
                  </a:extLst>
                </p:cNvPr>
                <p:cNvSpPr/>
                <p:nvPr/>
              </p:nvSpPr>
              <p:spPr>
                <a:xfrm>
                  <a:off x="-31062075" y="2110425"/>
                  <a:ext cx="5202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90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79"/>
                      </a:cubicBezTo>
                      <a:cubicBezTo>
                        <a:pt x="2080" y="190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1" name="Google Shape;7064;p50">
                  <a:extLst>
                    <a:ext uri="{FF2B5EF4-FFF2-40B4-BE49-F238E27FC236}">
                      <a16:creationId xmlns:a16="http://schemas.microsoft.com/office/drawing/2014/main" id="{F440AD2C-3578-4088-8E11-0438141D6DF9}"/>
                    </a:ext>
                  </a:extLst>
                </p:cNvPr>
                <p:cNvSpPr/>
                <p:nvPr/>
              </p:nvSpPr>
              <p:spPr>
                <a:xfrm>
                  <a:off x="-31062075" y="2145075"/>
                  <a:ext cx="858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lnTo>
                        <a:pt x="3057" y="726"/>
                      </a:lnTo>
                      <a:cubicBezTo>
                        <a:pt x="3277" y="726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2" name="Google Shape;7065;p50">
                  <a:extLst>
                    <a:ext uri="{FF2B5EF4-FFF2-40B4-BE49-F238E27FC236}">
                      <a16:creationId xmlns:a16="http://schemas.microsoft.com/office/drawing/2014/main" id="{E6CAE163-6248-4234-A1B5-AB280DA63FD1}"/>
                    </a:ext>
                  </a:extLst>
                </p:cNvPr>
                <p:cNvSpPr/>
                <p:nvPr/>
              </p:nvSpPr>
              <p:spPr>
                <a:xfrm>
                  <a:off x="-31062075" y="2179750"/>
                  <a:ext cx="52025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7"/>
                        <a:pt x="2080" y="347"/>
                      </a:cubicBezTo>
                      <a:cubicBezTo>
                        <a:pt x="2080" y="158"/>
                        <a:pt x="1923" y="0"/>
                        <a:pt x="1734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3" name="Google Shape;7066;p50">
                  <a:extLst>
                    <a:ext uri="{FF2B5EF4-FFF2-40B4-BE49-F238E27FC236}">
                      <a16:creationId xmlns:a16="http://schemas.microsoft.com/office/drawing/2014/main" id="{85260A2E-059E-4E3C-8DF2-2ECA7BDBB0D1}"/>
                    </a:ext>
                  </a:extLst>
                </p:cNvPr>
                <p:cNvSpPr/>
                <p:nvPr/>
              </p:nvSpPr>
              <p:spPr>
                <a:xfrm>
                  <a:off x="-30924225" y="1974175"/>
                  <a:ext cx="51200" cy="24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9610" extrusionOk="0">
                      <a:moveTo>
                        <a:pt x="1008" y="662"/>
                      </a:moveTo>
                      <a:cubicBezTo>
                        <a:pt x="1229" y="662"/>
                        <a:pt x="1386" y="819"/>
                        <a:pt x="1386" y="1009"/>
                      </a:cubicBezTo>
                      <a:lnTo>
                        <a:pt x="1386" y="2080"/>
                      </a:lnTo>
                      <a:lnTo>
                        <a:pt x="725" y="2080"/>
                      </a:lnTo>
                      <a:lnTo>
                        <a:pt x="725" y="1009"/>
                      </a:lnTo>
                      <a:lnTo>
                        <a:pt x="662" y="1009"/>
                      </a:lnTo>
                      <a:cubicBezTo>
                        <a:pt x="662" y="819"/>
                        <a:pt x="819" y="662"/>
                        <a:pt x="1008" y="662"/>
                      </a:cubicBezTo>
                      <a:close/>
                      <a:moveTo>
                        <a:pt x="1323" y="2741"/>
                      </a:moveTo>
                      <a:lnTo>
                        <a:pt x="1323" y="6900"/>
                      </a:lnTo>
                      <a:lnTo>
                        <a:pt x="662" y="6900"/>
                      </a:lnTo>
                      <a:lnTo>
                        <a:pt x="662" y="2741"/>
                      </a:lnTo>
                      <a:close/>
                      <a:moveTo>
                        <a:pt x="1260" y="7562"/>
                      </a:moveTo>
                      <a:lnTo>
                        <a:pt x="1008" y="8192"/>
                      </a:lnTo>
                      <a:lnTo>
                        <a:pt x="819" y="7562"/>
                      </a:lnTo>
                      <a:close/>
                      <a:moveTo>
                        <a:pt x="1008" y="0"/>
                      </a:moveTo>
                      <a:cubicBezTo>
                        <a:pt x="473" y="0"/>
                        <a:pt x="0" y="473"/>
                        <a:pt x="0" y="1009"/>
                      </a:cubicBezTo>
                      <a:lnTo>
                        <a:pt x="0" y="7215"/>
                      </a:lnTo>
                      <a:lnTo>
                        <a:pt x="0" y="7309"/>
                      </a:lnTo>
                      <a:lnTo>
                        <a:pt x="662" y="9357"/>
                      </a:lnTo>
                      <a:cubicBezTo>
                        <a:pt x="693" y="9515"/>
                        <a:pt x="819" y="9609"/>
                        <a:pt x="977" y="9609"/>
                      </a:cubicBezTo>
                      <a:cubicBezTo>
                        <a:pt x="1134" y="9609"/>
                        <a:pt x="1260" y="9515"/>
                        <a:pt x="1292" y="9357"/>
                      </a:cubicBezTo>
                      <a:lnTo>
                        <a:pt x="1954" y="7309"/>
                      </a:lnTo>
                      <a:lnTo>
                        <a:pt x="1954" y="7215"/>
                      </a:lnTo>
                      <a:lnTo>
                        <a:pt x="1954" y="1009"/>
                      </a:lnTo>
                      <a:cubicBezTo>
                        <a:pt x="2048" y="441"/>
                        <a:pt x="1576" y="0"/>
                        <a:pt x="1008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2DCA50F0-66D3-4241-AA8F-61B09750BF1A}"/>
                </a:ext>
              </a:extLst>
            </p:cNvPr>
            <p:cNvGrpSpPr/>
            <p:nvPr/>
          </p:nvGrpSpPr>
          <p:grpSpPr>
            <a:xfrm>
              <a:off x="2541650" y="4255042"/>
              <a:ext cx="8022035" cy="463588"/>
              <a:chOff x="2541650" y="4255042"/>
              <a:chExt cx="8022035" cy="463588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FBA73805-00CA-4165-915D-81024E979477}"/>
                  </a:ext>
                </a:extLst>
              </p:cNvPr>
              <p:cNvSpPr txBox="1"/>
              <p:nvPr/>
            </p:nvSpPr>
            <p:spPr>
              <a:xfrm>
                <a:off x="3363685" y="4255042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Anlegen der Klassenbefragungen</a:t>
                </a:r>
              </a:p>
            </p:txBody>
          </p:sp>
          <p:grpSp>
            <p:nvGrpSpPr>
              <p:cNvPr id="36" name="Google Shape;6744;p49">
                <a:extLst>
                  <a:ext uri="{FF2B5EF4-FFF2-40B4-BE49-F238E27FC236}">
                    <a16:creationId xmlns:a16="http://schemas.microsoft.com/office/drawing/2014/main" id="{5CDAF390-9E95-4FAB-ABE2-7424B9CE22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1650" y="4281042"/>
                <a:ext cx="540000" cy="423425"/>
                <a:chOff x="-41694200" y="2382950"/>
                <a:chExt cx="317425" cy="248900"/>
              </a:xfrm>
            </p:grpSpPr>
            <p:sp>
              <p:nvSpPr>
                <p:cNvPr id="37" name="Google Shape;6745;p49">
                  <a:extLst>
                    <a:ext uri="{FF2B5EF4-FFF2-40B4-BE49-F238E27FC236}">
                      <a16:creationId xmlns:a16="http://schemas.microsoft.com/office/drawing/2014/main" id="{6A878012-32F7-4BDE-8D93-B481D8053D98}"/>
                    </a:ext>
                  </a:extLst>
                </p:cNvPr>
                <p:cNvSpPr/>
                <p:nvPr/>
              </p:nvSpPr>
              <p:spPr>
                <a:xfrm>
                  <a:off x="-41694200" y="2382950"/>
                  <a:ext cx="317425" cy="24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7" h="9956" extrusionOk="0">
                      <a:moveTo>
                        <a:pt x="10555" y="851"/>
                      </a:moveTo>
                      <a:cubicBezTo>
                        <a:pt x="10807" y="851"/>
                        <a:pt x="10964" y="1040"/>
                        <a:pt x="10964" y="1292"/>
                      </a:cubicBezTo>
                      <a:lnTo>
                        <a:pt x="10964" y="7499"/>
                      </a:lnTo>
                      <a:lnTo>
                        <a:pt x="1576" y="7499"/>
                      </a:lnTo>
                      <a:lnTo>
                        <a:pt x="1576" y="1292"/>
                      </a:lnTo>
                      <a:lnTo>
                        <a:pt x="1607" y="1292"/>
                      </a:lnTo>
                      <a:cubicBezTo>
                        <a:pt x="1607" y="1040"/>
                        <a:pt x="1828" y="882"/>
                        <a:pt x="2017" y="851"/>
                      </a:cubicBezTo>
                      <a:close/>
                      <a:moveTo>
                        <a:pt x="8507" y="8286"/>
                      </a:moveTo>
                      <a:lnTo>
                        <a:pt x="8507" y="8727"/>
                      </a:lnTo>
                      <a:cubicBezTo>
                        <a:pt x="8507" y="8918"/>
                        <a:pt x="8633" y="9073"/>
                        <a:pt x="8777" y="9137"/>
                      </a:cubicBezTo>
                      <a:lnTo>
                        <a:pt x="1198" y="9137"/>
                      </a:lnTo>
                      <a:cubicBezTo>
                        <a:pt x="1009" y="9137"/>
                        <a:pt x="851" y="9011"/>
                        <a:pt x="788" y="8853"/>
                      </a:cubicBezTo>
                      <a:cubicBezTo>
                        <a:pt x="757" y="8759"/>
                        <a:pt x="788" y="8759"/>
                        <a:pt x="788" y="8286"/>
                      </a:cubicBezTo>
                      <a:close/>
                      <a:moveTo>
                        <a:pt x="10145" y="8286"/>
                      </a:moveTo>
                      <a:lnTo>
                        <a:pt x="10145" y="8727"/>
                      </a:lnTo>
                      <a:cubicBezTo>
                        <a:pt x="10145" y="8918"/>
                        <a:pt x="10254" y="9073"/>
                        <a:pt x="10402" y="9137"/>
                      </a:cubicBezTo>
                      <a:lnTo>
                        <a:pt x="9051" y="9137"/>
                      </a:lnTo>
                      <a:cubicBezTo>
                        <a:pt x="9186" y="9073"/>
                        <a:pt x="9294" y="8918"/>
                        <a:pt x="9294" y="8727"/>
                      </a:cubicBezTo>
                      <a:lnTo>
                        <a:pt x="9294" y="8286"/>
                      </a:lnTo>
                      <a:close/>
                      <a:moveTo>
                        <a:pt x="11783" y="8286"/>
                      </a:moveTo>
                      <a:lnTo>
                        <a:pt x="11783" y="8727"/>
                      </a:lnTo>
                      <a:cubicBezTo>
                        <a:pt x="11815" y="8979"/>
                        <a:pt x="11626" y="9137"/>
                        <a:pt x="11374" y="9137"/>
                      </a:cubicBezTo>
                      <a:lnTo>
                        <a:pt x="10720" y="9137"/>
                      </a:lnTo>
                      <a:cubicBezTo>
                        <a:pt x="10874" y="9073"/>
                        <a:pt x="10964" y="8918"/>
                        <a:pt x="10964" y="8727"/>
                      </a:cubicBezTo>
                      <a:lnTo>
                        <a:pt x="10964" y="8286"/>
                      </a:lnTo>
                      <a:close/>
                      <a:moveTo>
                        <a:pt x="2048" y="0"/>
                      </a:moveTo>
                      <a:cubicBezTo>
                        <a:pt x="1387" y="0"/>
                        <a:pt x="788" y="536"/>
                        <a:pt x="820" y="1261"/>
                      </a:cubicBezTo>
                      <a:lnTo>
                        <a:pt x="820" y="7467"/>
                      </a:lnTo>
                      <a:lnTo>
                        <a:pt x="347" y="7467"/>
                      </a:lnTo>
                      <a:cubicBezTo>
                        <a:pt x="158" y="7467"/>
                        <a:pt x="0" y="7625"/>
                        <a:pt x="0" y="7814"/>
                      </a:cubicBezTo>
                      <a:lnTo>
                        <a:pt x="0" y="8696"/>
                      </a:lnTo>
                      <a:cubicBezTo>
                        <a:pt x="0" y="9357"/>
                        <a:pt x="568" y="9956"/>
                        <a:pt x="1229" y="9956"/>
                      </a:cubicBezTo>
                      <a:lnTo>
                        <a:pt x="11437" y="9956"/>
                      </a:lnTo>
                      <a:cubicBezTo>
                        <a:pt x="12098" y="9956"/>
                        <a:pt x="12697" y="9389"/>
                        <a:pt x="12697" y="8696"/>
                      </a:cubicBezTo>
                      <a:lnTo>
                        <a:pt x="12697" y="7877"/>
                      </a:lnTo>
                      <a:cubicBezTo>
                        <a:pt x="12634" y="7656"/>
                        <a:pt x="12445" y="7467"/>
                        <a:pt x="12224" y="7467"/>
                      </a:cubicBezTo>
                      <a:lnTo>
                        <a:pt x="11815" y="7467"/>
                      </a:lnTo>
                      <a:lnTo>
                        <a:pt x="11815" y="1261"/>
                      </a:lnTo>
                      <a:cubicBezTo>
                        <a:pt x="11815" y="567"/>
                        <a:pt x="11279" y="0"/>
                        <a:pt x="10586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38" name="Google Shape;6746;p49">
                  <a:extLst>
                    <a:ext uri="{FF2B5EF4-FFF2-40B4-BE49-F238E27FC236}">
                      <a16:creationId xmlns:a16="http://schemas.microsoft.com/office/drawing/2014/main" id="{3ECF71B4-3A08-4C58-8A27-E1D5D253A238}"/>
                    </a:ext>
                  </a:extLst>
                </p:cNvPr>
                <p:cNvSpPr/>
                <p:nvPr/>
              </p:nvSpPr>
              <p:spPr>
                <a:xfrm>
                  <a:off x="-41586600" y="2425550"/>
                  <a:ext cx="107450" cy="1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8" h="4117" extrusionOk="0">
                      <a:moveTo>
                        <a:pt x="1147" y="1037"/>
                      </a:moveTo>
                      <a:lnTo>
                        <a:pt x="2218" y="1384"/>
                      </a:lnTo>
                      <a:lnTo>
                        <a:pt x="1493" y="2108"/>
                      </a:lnTo>
                      <a:lnTo>
                        <a:pt x="1147" y="1037"/>
                      </a:lnTo>
                      <a:close/>
                      <a:moveTo>
                        <a:pt x="466" y="1"/>
                      </a:moveTo>
                      <a:cubicBezTo>
                        <a:pt x="209" y="1"/>
                        <a:pt x="1" y="267"/>
                        <a:pt x="107" y="533"/>
                      </a:cubicBezTo>
                      <a:lnTo>
                        <a:pt x="926" y="3022"/>
                      </a:lnTo>
                      <a:cubicBezTo>
                        <a:pt x="987" y="3184"/>
                        <a:pt x="1164" y="3293"/>
                        <a:pt x="1341" y="3293"/>
                      </a:cubicBezTo>
                      <a:cubicBezTo>
                        <a:pt x="1441" y="3293"/>
                        <a:pt x="1540" y="3259"/>
                        <a:pt x="1619" y="3180"/>
                      </a:cubicBezTo>
                      <a:lnTo>
                        <a:pt x="2155" y="2613"/>
                      </a:lnTo>
                      <a:lnTo>
                        <a:pt x="3541" y="3999"/>
                      </a:lnTo>
                      <a:cubicBezTo>
                        <a:pt x="3620" y="4077"/>
                        <a:pt x="3730" y="4117"/>
                        <a:pt x="3840" y="4117"/>
                      </a:cubicBezTo>
                      <a:cubicBezTo>
                        <a:pt x="3951" y="4117"/>
                        <a:pt x="4061" y="4077"/>
                        <a:pt x="4140" y="3999"/>
                      </a:cubicBezTo>
                      <a:cubicBezTo>
                        <a:pt x="4297" y="3841"/>
                        <a:pt x="4297" y="3558"/>
                        <a:pt x="4140" y="3400"/>
                      </a:cubicBezTo>
                      <a:lnTo>
                        <a:pt x="2722" y="2077"/>
                      </a:lnTo>
                      <a:lnTo>
                        <a:pt x="3258" y="1510"/>
                      </a:lnTo>
                      <a:cubicBezTo>
                        <a:pt x="3510" y="1289"/>
                        <a:pt x="3384" y="911"/>
                        <a:pt x="3100" y="848"/>
                      </a:cubicBezTo>
                      <a:lnTo>
                        <a:pt x="611" y="29"/>
                      </a:lnTo>
                      <a:cubicBezTo>
                        <a:pt x="562" y="10"/>
                        <a:pt x="514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D44E8C2B-0CA1-4F3B-9FD1-9238A4829D32}"/>
                </a:ext>
              </a:extLst>
            </p:cNvPr>
            <p:cNvGrpSpPr/>
            <p:nvPr/>
          </p:nvGrpSpPr>
          <p:grpSpPr>
            <a:xfrm>
              <a:off x="2541650" y="6015429"/>
              <a:ext cx="8022035" cy="463588"/>
              <a:chOff x="2541650" y="6015429"/>
              <a:chExt cx="8022035" cy="463588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7E548106-0203-4995-940F-79B776353ABC}"/>
                  </a:ext>
                </a:extLst>
              </p:cNvPr>
              <p:cNvSpPr txBox="1"/>
              <p:nvPr/>
            </p:nvSpPr>
            <p:spPr>
              <a:xfrm>
                <a:off x="3363685" y="6015429"/>
                <a:ext cx="7200000" cy="463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5"/>
                </a:pPr>
                <a:r>
                  <a:rPr lang="de-DE" sz="1800" b="0" i="0" u="none" cap="none" dirty="0">
                    <a:latin typeface="Open Sans" pitchFamily="2" charset="0"/>
                    <a:ea typeface="Open Sans" pitchFamily="2" charset="0"/>
                    <a:cs typeface="Open Sans" pitchFamily="2" charset="0"/>
                    <a:sym typeface="DM Sans"/>
                  </a:rPr>
                  <a:t>Automatisiertes Erstellen der Berichte durch das System</a:t>
                </a:r>
                <a:endParaRPr lang="de-DE" sz="1800" dirty="0">
                  <a:latin typeface="Open Sans" pitchFamily="2" charset="0"/>
                  <a:ea typeface="Open Sans" pitchFamily="2" charset="0"/>
                  <a:cs typeface="Open Sans" pitchFamily="2" charset="0"/>
                </a:endParaRPr>
              </a:p>
            </p:txBody>
          </p:sp>
          <p:grpSp>
            <p:nvGrpSpPr>
              <p:cNvPr id="41" name="Google Shape;6246;p48">
                <a:extLst>
                  <a:ext uri="{FF2B5EF4-FFF2-40B4-BE49-F238E27FC236}">
                    <a16:creationId xmlns:a16="http://schemas.microsoft.com/office/drawing/2014/main" id="{2F2A27AD-72FB-4E5A-B691-5F94B5DE88B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41650" y="6043309"/>
                <a:ext cx="540000" cy="411029"/>
                <a:chOff x="-47527350" y="2747625"/>
                <a:chExt cx="300100" cy="228425"/>
              </a:xfrm>
            </p:grpSpPr>
            <p:sp>
              <p:nvSpPr>
                <p:cNvPr id="42" name="Google Shape;6247;p48">
                  <a:extLst>
                    <a:ext uri="{FF2B5EF4-FFF2-40B4-BE49-F238E27FC236}">
                      <a16:creationId xmlns:a16="http://schemas.microsoft.com/office/drawing/2014/main" id="{00A9F309-8003-4898-BA76-CEC66DCE5C7B}"/>
                    </a:ext>
                  </a:extLst>
                </p:cNvPr>
                <p:cNvSpPr/>
                <p:nvPr/>
              </p:nvSpPr>
              <p:spPr>
                <a:xfrm>
                  <a:off x="-47475350" y="2782275"/>
                  <a:ext cx="124450" cy="1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" h="4979" extrusionOk="0">
                      <a:moveTo>
                        <a:pt x="2804" y="2080"/>
                      </a:moveTo>
                      <a:cubicBezTo>
                        <a:pt x="2678" y="2395"/>
                        <a:pt x="2457" y="2647"/>
                        <a:pt x="2174" y="2710"/>
                      </a:cubicBezTo>
                      <a:lnTo>
                        <a:pt x="2174" y="2080"/>
                      </a:lnTo>
                      <a:close/>
                      <a:moveTo>
                        <a:pt x="1827" y="725"/>
                      </a:moveTo>
                      <a:cubicBezTo>
                        <a:pt x="2300" y="725"/>
                        <a:pt x="2678" y="977"/>
                        <a:pt x="2804" y="1418"/>
                      </a:cubicBezTo>
                      <a:lnTo>
                        <a:pt x="1827" y="1418"/>
                      </a:lnTo>
                      <a:cubicBezTo>
                        <a:pt x="1607" y="1418"/>
                        <a:pt x="1481" y="1576"/>
                        <a:pt x="1481" y="1765"/>
                      </a:cubicBezTo>
                      <a:lnTo>
                        <a:pt x="1481" y="2773"/>
                      </a:lnTo>
                      <a:cubicBezTo>
                        <a:pt x="1071" y="2615"/>
                        <a:pt x="756" y="2206"/>
                        <a:pt x="756" y="1765"/>
                      </a:cubicBezTo>
                      <a:cubicBezTo>
                        <a:pt x="756" y="1197"/>
                        <a:pt x="1229" y="725"/>
                        <a:pt x="1827" y="725"/>
                      </a:cubicBezTo>
                      <a:close/>
                      <a:moveTo>
                        <a:pt x="4253" y="2080"/>
                      </a:moveTo>
                      <a:lnTo>
                        <a:pt x="4253" y="4222"/>
                      </a:lnTo>
                      <a:lnTo>
                        <a:pt x="2142" y="4222"/>
                      </a:lnTo>
                      <a:lnTo>
                        <a:pt x="2142" y="3466"/>
                      </a:lnTo>
                      <a:cubicBezTo>
                        <a:pt x="2804" y="3308"/>
                        <a:pt x="3371" y="2804"/>
                        <a:pt x="3529" y="2080"/>
                      </a:cubicBezTo>
                      <a:close/>
                      <a:moveTo>
                        <a:pt x="1764" y="0"/>
                      </a:moveTo>
                      <a:cubicBezTo>
                        <a:pt x="788" y="0"/>
                        <a:pt x="0" y="788"/>
                        <a:pt x="0" y="1765"/>
                      </a:cubicBezTo>
                      <a:cubicBezTo>
                        <a:pt x="0" y="2647"/>
                        <a:pt x="599" y="3340"/>
                        <a:pt x="1418" y="3497"/>
                      </a:cubicBezTo>
                      <a:lnTo>
                        <a:pt x="1418" y="4600"/>
                      </a:lnTo>
                      <a:cubicBezTo>
                        <a:pt x="1418" y="4821"/>
                        <a:pt x="1575" y="4978"/>
                        <a:pt x="1764" y="4978"/>
                      </a:cubicBezTo>
                      <a:lnTo>
                        <a:pt x="4568" y="4978"/>
                      </a:lnTo>
                      <a:cubicBezTo>
                        <a:pt x="4757" y="4978"/>
                        <a:pt x="4915" y="4821"/>
                        <a:pt x="4915" y="4600"/>
                      </a:cubicBezTo>
                      <a:lnTo>
                        <a:pt x="4915" y="1828"/>
                      </a:lnTo>
                      <a:cubicBezTo>
                        <a:pt x="4978" y="1576"/>
                        <a:pt x="4820" y="1418"/>
                        <a:pt x="4600" y="1418"/>
                      </a:cubicBezTo>
                      <a:lnTo>
                        <a:pt x="3497" y="1418"/>
                      </a:lnTo>
                      <a:cubicBezTo>
                        <a:pt x="3340" y="630"/>
                        <a:pt x="2646" y="0"/>
                        <a:pt x="1764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3" name="Google Shape;6248;p48">
                  <a:extLst>
                    <a:ext uri="{FF2B5EF4-FFF2-40B4-BE49-F238E27FC236}">
                      <a16:creationId xmlns:a16="http://schemas.microsoft.com/office/drawing/2014/main" id="{9FE470D7-714F-4DC7-B3BA-102040D516F7}"/>
                    </a:ext>
                  </a:extLst>
                </p:cNvPr>
                <p:cNvSpPr/>
                <p:nvPr/>
              </p:nvSpPr>
              <p:spPr>
                <a:xfrm>
                  <a:off x="-47333600" y="2782275"/>
                  <a:ext cx="536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97" y="725"/>
                      </a:lnTo>
                      <a:cubicBezTo>
                        <a:pt x="1986" y="725"/>
                        <a:pt x="2143" y="567"/>
                        <a:pt x="2143" y="347"/>
                      </a:cubicBezTo>
                      <a:cubicBezTo>
                        <a:pt x="2143" y="158"/>
                        <a:pt x="1986" y="0"/>
                        <a:pt x="17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4" name="Google Shape;6249;p48">
                  <a:extLst>
                    <a:ext uri="{FF2B5EF4-FFF2-40B4-BE49-F238E27FC236}">
                      <a16:creationId xmlns:a16="http://schemas.microsoft.com/office/drawing/2014/main" id="{AC9377D2-B1BE-4B92-86EF-152E9D8F4F33}"/>
                    </a:ext>
                  </a:extLst>
                </p:cNvPr>
                <p:cNvSpPr/>
                <p:nvPr/>
              </p:nvSpPr>
              <p:spPr>
                <a:xfrm>
                  <a:off x="-47333600" y="2817725"/>
                  <a:ext cx="536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97" y="725"/>
                      </a:lnTo>
                      <a:cubicBezTo>
                        <a:pt x="1986" y="725"/>
                        <a:pt x="2143" y="567"/>
                        <a:pt x="2143" y="347"/>
                      </a:cubicBezTo>
                      <a:cubicBezTo>
                        <a:pt x="2143" y="158"/>
                        <a:pt x="1986" y="0"/>
                        <a:pt x="17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5" name="Google Shape;6250;p48">
                  <a:extLst>
                    <a:ext uri="{FF2B5EF4-FFF2-40B4-BE49-F238E27FC236}">
                      <a16:creationId xmlns:a16="http://schemas.microsoft.com/office/drawing/2014/main" id="{0C8303E9-C5EB-4758-B679-32EF6624EDC0}"/>
                    </a:ext>
                  </a:extLst>
                </p:cNvPr>
                <p:cNvSpPr/>
                <p:nvPr/>
              </p:nvSpPr>
              <p:spPr>
                <a:xfrm>
                  <a:off x="-47333600" y="2852375"/>
                  <a:ext cx="5360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694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3"/>
                        <a:pt x="347" y="693"/>
                      </a:cubicBezTo>
                      <a:lnTo>
                        <a:pt x="1797" y="693"/>
                      </a:lnTo>
                      <a:cubicBezTo>
                        <a:pt x="1986" y="693"/>
                        <a:pt x="2143" y="536"/>
                        <a:pt x="2143" y="347"/>
                      </a:cubicBezTo>
                      <a:cubicBezTo>
                        <a:pt x="2143" y="158"/>
                        <a:pt x="1986" y="0"/>
                        <a:pt x="17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6" name="Google Shape;6251;p48">
                  <a:extLst>
                    <a:ext uri="{FF2B5EF4-FFF2-40B4-BE49-F238E27FC236}">
                      <a16:creationId xmlns:a16="http://schemas.microsoft.com/office/drawing/2014/main" id="{7E542738-4A88-4BD7-8B98-6D3416560940}"/>
                    </a:ext>
                  </a:extLst>
                </p:cNvPr>
                <p:cNvSpPr/>
                <p:nvPr/>
              </p:nvSpPr>
              <p:spPr>
                <a:xfrm>
                  <a:off x="-47333600" y="2887800"/>
                  <a:ext cx="53600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695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7"/>
                        <a:pt x="158" y="694"/>
                        <a:pt x="347" y="694"/>
                      </a:cubicBezTo>
                      <a:lnTo>
                        <a:pt x="1797" y="694"/>
                      </a:lnTo>
                      <a:cubicBezTo>
                        <a:pt x="1986" y="694"/>
                        <a:pt x="2143" y="537"/>
                        <a:pt x="2143" y="347"/>
                      </a:cubicBezTo>
                      <a:cubicBezTo>
                        <a:pt x="2143" y="158"/>
                        <a:pt x="1986" y="1"/>
                        <a:pt x="179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47" name="Google Shape;6252;p48">
                  <a:extLst>
                    <a:ext uri="{FF2B5EF4-FFF2-40B4-BE49-F238E27FC236}">
                      <a16:creationId xmlns:a16="http://schemas.microsoft.com/office/drawing/2014/main" id="{29E3EE55-C3D8-4087-B588-97351FB92138}"/>
                    </a:ext>
                  </a:extLst>
                </p:cNvPr>
                <p:cNvSpPr/>
                <p:nvPr/>
              </p:nvSpPr>
              <p:spPr>
                <a:xfrm>
                  <a:off x="-47527350" y="2747625"/>
                  <a:ext cx="30010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4" h="9137" extrusionOk="0">
                      <a:moveTo>
                        <a:pt x="10586" y="693"/>
                      </a:moveTo>
                      <a:lnTo>
                        <a:pt x="10586" y="7026"/>
                      </a:lnTo>
                      <a:lnTo>
                        <a:pt x="1418" y="7026"/>
                      </a:lnTo>
                      <a:lnTo>
                        <a:pt x="1418" y="693"/>
                      </a:lnTo>
                      <a:close/>
                      <a:moveTo>
                        <a:pt x="11311" y="7687"/>
                      </a:moveTo>
                      <a:lnTo>
                        <a:pt x="11311" y="8412"/>
                      </a:lnTo>
                      <a:lnTo>
                        <a:pt x="725" y="8412"/>
                      </a:lnTo>
                      <a:lnTo>
                        <a:pt x="725" y="7687"/>
                      </a:lnTo>
                      <a:close/>
                      <a:moveTo>
                        <a:pt x="1072" y="0"/>
                      </a:moveTo>
                      <a:cubicBezTo>
                        <a:pt x="883" y="0"/>
                        <a:pt x="725" y="158"/>
                        <a:pt x="725" y="378"/>
                      </a:cubicBezTo>
                      <a:lnTo>
                        <a:pt x="725" y="7026"/>
                      </a:lnTo>
                      <a:lnTo>
                        <a:pt x="347" y="7026"/>
                      </a:lnTo>
                      <a:cubicBezTo>
                        <a:pt x="158" y="7026"/>
                        <a:pt x="1" y="7183"/>
                        <a:pt x="1" y="7372"/>
                      </a:cubicBezTo>
                      <a:lnTo>
                        <a:pt x="1" y="8790"/>
                      </a:lnTo>
                      <a:cubicBezTo>
                        <a:pt x="1" y="8979"/>
                        <a:pt x="158" y="9136"/>
                        <a:pt x="347" y="9136"/>
                      </a:cubicBezTo>
                      <a:lnTo>
                        <a:pt x="11658" y="9136"/>
                      </a:lnTo>
                      <a:cubicBezTo>
                        <a:pt x="11847" y="9136"/>
                        <a:pt x="12004" y="8979"/>
                        <a:pt x="12004" y="8790"/>
                      </a:cubicBezTo>
                      <a:lnTo>
                        <a:pt x="12004" y="7372"/>
                      </a:lnTo>
                      <a:cubicBezTo>
                        <a:pt x="12004" y="7183"/>
                        <a:pt x="11847" y="7026"/>
                        <a:pt x="11658" y="7026"/>
                      </a:cubicBezTo>
                      <a:lnTo>
                        <a:pt x="11311" y="7026"/>
                      </a:lnTo>
                      <a:lnTo>
                        <a:pt x="11311" y="378"/>
                      </a:lnTo>
                      <a:cubicBezTo>
                        <a:pt x="11311" y="158"/>
                        <a:pt x="11153" y="0"/>
                        <a:pt x="10964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121884" tIns="121884" rIns="121884" bIns="121884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</p:grpSp>
      <p:sp>
        <p:nvSpPr>
          <p:cNvPr id="50" name="Titel 1">
            <a:extLst>
              <a:ext uri="{FF2B5EF4-FFF2-40B4-BE49-F238E27FC236}">
                <a16:creationId xmlns:a16="http://schemas.microsoft.com/office/drawing/2014/main" id="{DE5A93E1-C414-4932-BD7C-319A34D6EC06}"/>
              </a:ext>
            </a:extLst>
          </p:cNvPr>
          <p:cNvSpPr txBox="1">
            <a:spLocks/>
          </p:cNvSpPr>
          <p:nvPr/>
        </p:nvSpPr>
        <p:spPr>
          <a:xfrm>
            <a:off x="720000" y="1001948"/>
            <a:ext cx="10272544" cy="5668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292" rtl="0" eaLnBrk="1" latinLnBrk="0" hangingPunct="1">
              <a:lnSpc>
                <a:spcPts val="456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pPr>
              <a:lnSpc>
                <a:spcPts val="3705"/>
              </a:lnSpc>
            </a:pPr>
            <a:r>
              <a:rPr lang="de-DE" sz="3200" dirty="0">
                <a:solidFill>
                  <a:srgbClr val="003064"/>
                </a:solidFill>
                <a:ea typeface="Open Sans" pitchFamily="2" charset="0"/>
                <a:cs typeface="Open Sans" pitchFamily="2" charset="0"/>
                <a:sym typeface="Merriweather"/>
              </a:rPr>
              <a:t>4. Der Prozess: Wie funktioniert das?</a:t>
            </a:r>
            <a:endParaRPr lang="de-DE" sz="3200" dirty="0">
              <a:solidFill>
                <a:srgbClr val="003064"/>
              </a:solidFill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394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STK NRW">
      <a:dk1>
        <a:sysClr val="windowText" lastClr="000000"/>
      </a:dk1>
      <a:lt1>
        <a:srgbClr val="FFFFFF"/>
      </a:lt1>
      <a:dk2>
        <a:srgbClr val="003064"/>
      </a:dk2>
      <a:lt2>
        <a:srgbClr val="D9D9D9"/>
      </a:lt2>
      <a:accent1>
        <a:srgbClr val="009036"/>
      </a:accent1>
      <a:accent2>
        <a:srgbClr val="E2001A"/>
      </a:accent2>
      <a:accent3>
        <a:srgbClr val="175E54"/>
      </a:accent3>
      <a:accent4>
        <a:srgbClr val="882345"/>
      </a:accent4>
      <a:accent5>
        <a:srgbClr val="76B828"/>
      </a:accent5>
      <a:accent6>
        <a:srgbClr val="C50059"/>
      </a:accent6>
      <a:hlink>
        <a:srgbClr val="009B74"/>
      </a:hlink>
      <a:folHlink>
        <a:srgbClr val="E84155"/>
      </a:folHlink>
    </a:clrScheme>
    <a:fontScheme name="STK_NRW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3C1A0D8C-87C0-400B-87B0-BDC75D400270}" vid="{8F799B8D-CD22-4F39-912D-318B1E45673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2026-02-20 A4 Vorlage neues LD Querformat</Template>
  <TotalTime>0</TotalTime>
  <Words>1343</Words>
  <Application>Microsoft Office PowerPoint</Application>
  <PresentationFormat>Breitbild</PresentationFormat>
  <Paragraphs>159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BentonSansPro-Bold</vt:lpstr>
      <vt:lpstr>BentonSansPro-Regular</vt:lpstr>
      <vt:lpstr>Calibri</vt:lpstr>
      <vt:lpstr>DM Sans</vt:lpstr>
      <vt:lpstr>Open Sans</vt:lpstr>
      <vt:lpstr>Open Sans ExtraBold</vt:lpstr>
      <vt:lpstr>Open Sans SemiBold</vt:lpstr>
      <vt:lpstr>Wingdings</vt:lpstr>
      <vt:lpstr>1_Office</vt:lpstr>
      <vt:lpstr>Schulkompass NRW 2030 Zentrales Schülerfeedback   Gemeinsam Schule weiterentwickeln</vt:lpstr>
      <vt:lpstr>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MSW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Vorlage SL</dc:title>
  <dc:creator>Fleischhauer, Rainer</dc:creator>
  <cp:lastModifiedBy>Fleischhauer, Rainer</cp:lastModifiedBy>
  <cp:revision>102</cp:revision>
  <cp:lastPrinted>2024-09-18T12:04:59Z</cp:lastPrinted>
  <dcterms:created xsi:type="dcterms:W3CDTF">2026-02-26T09:35:41Z</dcterms:created>
  <dcterms:modified xsi:type="dcterms:W3CDTF">2026-04-27T09:48:01Z</dcterms:modified>
</cp:coreProperties>
</file>